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1" r:id="rId2"/>
    <p:sldId id="2562" r:id="rId3"/>
    <p:sldId id="2563" r:id="rId4"/>
    <p:sldId id="2564" r:id="rId5"/>
    <p:sldId id="2565" r:id="rId6"/>
    <p:sldId id="2566" r:id="rId7"/>
    <p:sldId id="2567" r:id="rId8"/>
    <p:sldId id="2568" r:id="rId9"/>
    <p:sldId id="2571" r:id="rId10"/>
    <p:sldId id="2580" r:id="rId11"/>
    <p:sldId id="2581" r:id="rId12"/>
    <p:sldId id="2575" r:id="rId13"/>
    <p:sldId id="2573" r:id="rId14"/>
    <p:sldId id="2585" r:id="rId15"/>
    <p:sldId id="2586" r:id="rId16"/>
    <p:sldId id="2590" r:id="rId17"/>
    <p:sldId id="2584" r:id="rId18"/>
    <p:sldId id="2587" r:id="rId19"/>
    <p:sldId id="2582" r:id="rId20"/>
    <p:sldId id="2594" r:id="rId21"/>
    <p:sldId id="2574" r:id="rId22"/>
    <p:sldId id="2576" r:id="rId23"/>
    <p:sldId id="2578" r:id="rId24"/>
    <p:sldId id="2579" r:id="rId25"/>
    <p:sldId id="2591" r:id="rId26"/>
    <p:sldId id="2593" r:id="rId27"/>
    <p:sldId id="2592" r:id="rId28"/>
    <p:sldId id="25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mulated Client Presentation: Causal Inference on the Impact of Financial Literacy on Financial Wellbeing" id="{A1E44A03-9886-46E0-9EB1-F5E2F98B229E}">
          <p14:sldIdLst>
            <p14:sldId id="2561"/>
            <p14:sldId id="2562"/>
          </p14:sldIdLst>
        </p14:section>
        <p14:section name="Introduction to the Challenge and Application Area" id="{6AD55549-C399-4C9D-BB92-EBC5E1D0FA72}">
          <p14:sldIdLst>
            <p14:sldId id="2563"/>
            <p14:sldId id="2564"/>
            <p14:sldId id="2565"/>
            <p14:sldId id="2566"/>
          </p14:sldIdLst>
        </p14:section>
        <p14:section name="Strategic Impact and Actionable Use Cases" id="{0E8FC1D1-5499-4A27-83D3-704C19A400A5}">
          <p14:sldIdLst>
            <p14:sldId id="2567"/>
            <p14:sldId id="2568"/>
          </p14:sldIdLst>
        </p14:section>
        <p14:section name="Machine Learning Approach to Causal Inference" id="{4CEB2644-F2B3-42F3-8E23-5628BA0E07F9}">
          <p14:sldIdLst>
            <p14:sldId id="2571"/>
            <p14:sldId id="2580"/>
            <p14:sldId id="2581"/>
          </p14:sldIdLst>
        </p14:section>
        <p14:section name="Results and Business-Focused Insights" id="{F4B602CA-A3B1-41FC-B47B-343C879E7BBE}">
          <p14:sldIdLst>
            <p14:sldId id="2575"/>
            <p14:sldId id="2573"/>
            <p14:sldId id="2585"/>
            <p14:sldId id="2586"/>
            <p14:sldId id="2590"/>
            <p14:sldId id="2584"/>
            <p14:sldId id="2587"/>
            <p14:sldId id="2582"/>
            <p14:sldId id="2594"/>
            <p14:sldId id="2574"/>
            <p14:sldId id="2576"/>
            <p14:sldId id="2578"/>
          </p14:sldIdLst>
        </p14:section>
        <p14:section name="Conclusion" id="{7E217ECE-9D9E-4B10-BAC9-54D9195403C1}">
          <p14:sldIdLst>
            <p14:sldId id="2579"/>
            <p14:sldId id="2591"/>
            <p14:sldId id="2593"/>
            <p14:sldId id="2592"/>
            <p14:sldId id="25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4A28E-7101-426F-997E-90D541DF9FBF}" v="4187" dt="2025-12-09T00:43:17.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ydan Cruz" userId="29eb65febd53f90e" providerId="LiveId" clId="{7C3FD6C1-EBB9-4D8E-A720-383BF030CD99}"/>
    <pc:docChg chg="undo custSel addSld delSld modSld sldOrd modSection">
      <pc:chgData name="Roydan Cruz" userId="29eb65febd53f90e" providerId="LiveId" clId="{7C3FD6C1-EBB9-4D8E-A720-383BF030CD99}" dt="2025-12-09T00:43:17.537" v="8161" actId="313"/>
      <pc:docMkLst>
        <pc:docMk/>
      </pc:docMkLst>
      <pc:sldChg chg="addSp delSp modSp mod addAnim delAnim">
        <pc:chgData name="Roydan Cruz" userId="29eb65febd53f90e" providerId="LiveId" clId="{7C3FD6C1-EBB9-4D8E-A720-383BF030CD99}" dt="2025-12-09T00:31:28.783" v="7927" actId="478"/>
        <pc:sldMkLst>
          <pc:docMk/>
          <pc:sldMk cId="2700501957" sldId="2561"/>
        </pc:sldMkLst>
        <pc:spChg chg="mod">
          <ac:chgData name="Roydan Cruz" userId="29eb65febd53f90e" providerId="LiveId" clId="{7C3FD6C1-EBB9-4D8E-A720-383BF030CD99}" dt="2025-12-09T00:30:32.750" v="7897" actId="1076"/>
          <ac:spMkLst>
            <pc:docMk/>
            <pc:sldMk cId="2700501957" sldId="2561"/>
            <ac:spMk id="2" creationId="{10C0A878-9DF8-A1A0-F3E5-F879AB4F0DA0}"/>
          </ac:spMkLst>
        </pc:spChg>
        <pc:spChg chg="add del mod">
          <ac:chgData name="Roydan Cruz" userId="29eb65febd53f90e" providerId="LiveId" clId="{7C3FD6C1-EBB9-4D8E-A720-383BF030CD99}" dt="2025-12-09T00:31:24.001" v="7926" actId="478"/>
          <ac:spMkLst>
            <pc:docMk/>
            <pc:sldMk cId="2700501957" sldId="2561"/>
            <ac:spMk id="3" creationId="{5C450E94-9787-F34E-954D-FA8E246814A4}"/>
          </ac:spMkLst>
        </pc:spChg>
        <pc:spChg chg="add mod">
          <ac:chgData name="Roydan Cruz" userId="29eb65febd53f90e" providerId="LiveId" clId="{7C3FD6C1-EBB9-4D8E-A720-383BF030CD99}" dt="2025-12-09T00:31:09.183" v="7922" actId="404"/>
          <ac:spMkLst>
            <pc:docMk/>
            <pc:sldMk cId="2700501957" sldId="2561"/>
            <ac:spMk id="9" creationId="{76A4EECE-AA7A-DD1B-9340-8CDF65BC2918}"/>
          </ac:spMkLst>
        </pc:spChg>
        <pc:spChg chg="add del mod">
          <ac:chgData name="Roydan Cruz" userId="29eb65febd53f90e" providerId="LiveId" clId="{7C3FD6C1-EBB9-4D8E-A720-383BF030CD99}" dt="2025-12-09T00:31:17.836" v="7924" actId="478"/>
          <ac:spMkLst>
            <pc:docMk/>
            <pc:sldMk cId="2700501957" sldId="2561"/>
            <ac:spMk id="11" creationId="{35E00714-F558-8A6C-BF5E-B8220D6E6DE0}"/>
          </ac:spMkLst>
        </pc:spChg>
        <pc:spChg chg="add del mod">
          <ac:chgData name="Roydan Cruz" userId="29eb65febd53f90e" providerId="LiveId" clId="{7C3FD6C1-EBB9-4D8E-A720-383BF030CD99}" dt="2025-12-09T00:31:28.783" v="7927" actId="478"/>
          <ac:spMkLst>
            <pc:docMk/>
            <pc:sldMk cId="2700501957" sldId="2561"/>
            <ac:spMk id="13" creationId="{81C522DF-F1FC-0C97-D098-33E78753CEF0}"/>
          </ac:spMkLst>
        </pc:spChg>
      </pc:sldChg>
      <pc:sldChg chg="modSp">
        <pc:chgData name="Roydan Cruz" userId="29eb65febd53f90e" providerId="LiveId" clId="{7C3FD6C1-EBB9-4D8E-A720-383BF030CD99}" dt="2025-12-09T00:40:30.138" v="8058" actId="20577"/>
        <pc:sldMkLst>
          <pc:docMk/>
          <pc:sldMk cId="1718315431" sldId="2562"/>
        </pc:sldMkLst>
        <pc:spChg chg="mod">
          <ac:chgData name="Roydan Cruz" userId="29eb65febd53f90e" providerId="LiveId" clId="{7C3FD6C1-EBB9-4D8E-A720-383BF030CD99}" dt="2025-12-09T00:40:30.138" v="8058" actId="20577"/>
          <ac:spMkLst>
            <pc:docMk/>
            <pc:sldMk cId="1718315431" sldId="2562"/>
            <ac:spMk id="3" creationId="{A6B99257-1619-3B13-0588-E6F84E741F32}"/>
          </ac:spMkLst>
        </pc:spChg>
      </pc:sldChg>
      <pc:sldChg chg="modSp mod">
        <pc:chgData name="Roydan Cruz" userId="29eb65febd53f90e" providerId="LiveId" clId="{7C3FD6C1-EBB9-4D8E-A720-383BF030CD99}" dt="2025-12-08T23:47:52.255" v="7229"/>
        <pc:sldMkLst>
          <pc:docMk/>
          <pc:sldMk cId="774280071" sldId="2564"/>
        </pc:sldMkLst>
        <pc:spChg chg="mod">
          <ac:chgData name="Roydan Cruz" userId="29eb65febd53f90e" providerId="LiveId" clId="{7C3FD6C1-EBB9-4D8E-A720-383BF030CD99}" dt="2025-12-08T20:09:53.374" v="173" actId="20577"/>
          <ac:spMkLst>
            <pc:docMk/>
            <pc:sldMk cId="774280071" sldId="2564"/>
            <ac:spMk id="2" creationId="{8A26D7F3-1000-EA18-1CDC-30C48E71B452}"/>
          </ac:spMkLst>
        </pc:spChg>
        <pc:graphicFrameChg chg="mod modGraphic">
          <ac:chgData name="Roydan Cruz" userId="29eb65febd53f90e" providerId="LiveId" clId="{7C3FD6C1-EBB9-4D8E-A720-383BF030CD99}" dt="2025-12-08T23:47:52.255" v="7229"/>
          <ac:graphicFrameMkLst>
            <pc:docMk/>
            <pc:sldMk cId="774280071" sldId="2564"/>
            <ac:graphicFrameMk id="7" creationId="{C7781BC4-2EA5-4553-B595-9E10A0EF000E}"/>
          </ac:graphicFrameMkLst>
        </pc:graphicFrameChg>
      </pc:sldChg>
      <pc:sldChg chg="modSp mod">
        <pc:chgData name="Roydan Cruz" userId="29eb65febd53f90e" providerId="LiveId" clId="{7C3FD6C1-EBB9-4D8E-A720-383BF030CD99}" dt="2025-12-08T20:33:59.019" v="1124" actId="6549"/>
        <pc:sldMkLst>
          <pc:docMk/>
          <pc:sldMk cId="4236934833" sldId="2565"/>
        </pc:sldMkLst>
        <pc:spChg chg="mod">
          <ac:chgData name="Roydan Cruz" userId="29eb65febd53f90e" providerId="LiveId" clId="{7C3FD6C1-EBB9-4D8E-A720-383BF030CD99}" dt="2025-12-08T20:18:31.874" v="512" actId="20577"/>
          <ac:spMkLst>
            <pc:docMk/>
            <pc:sldMk cId="4236934833" sldId="2565"/>
            <ac:spMk id="2" creationId="{8636A2F8-3A7D-84F0-B5A3-276003FD14D5}"/>
          </ac:spMkLst>
        </pc:spChg>
        <pc:spChg chg="mod">
          <ac:chgData name="Roydan Cruz" userId="29eb65febd53f90e" providerId="LiveId" clId="{7C3FD6C1-EBB9-4D8E-A720-383BF030CD99}" dt="2025-12-08T20:33:59.019" v="1124" actId="6549"/>
          <ac:spMkLst>
            <pc:docMk/>
            <pc:sldMk cId="4236934833" sldId="2565"/>
            <ac:spMk id="8" creationId="{736EE57C-E017-4E8F-8401-09B1589EA29E}"/>
          </ac:spMkLst>
        </pc:spChg>
      </pc:sldChg>
      <pc:sldChg chg="modSp mod modAnim">
        <pc:chgData name="Roydan Cruz" userId="29eb65febd53f90e" providerId="LiveId" clId="{7C3FD6C1-EBB9-4D8E-A720-383BF030CD99}" dt="2025-12-08T23:48:49.388" v="7233" actId="14100"/>
        <pc:sldMkLst>
          <pc:docMk/>
          <pc:sldMk cId="243478456" sldId="2566"/>
        </pc:sldMkLst>
        <pc:spChg chg="mod">
          <ac:chgData name="Roydan Cruz" userId="29eb65febd53f90e" providerId="LiveId" clId="{7C3FD6C1-EBB9-4D8E-A720-383BF030CD99}" dt="2025-12-08T23:48:45.109" v="7231" actId="1076"/>
          <ac:spMkLst>
            <pc:docMk/>
            <pc:sldMk cId="243478456" sldId="2566"/>
            <ac:spMk id="2" creationId="{88A15EF6-C9EB-8893-9104-3E8924AF5C62}"/>
          </ac:spMkLst>
        </pc:spChg>
        <pc:spChg chg="mod">
          <ac:chgData name="Roydan Cruz" userId="29eb65febd53f90e" providerId="LiveId" clId="{7C3FD6C1-EBB9-4D8E-A720-383BF030CD99}" dt="2025-12-08T23:48:49.388" v="7233" actId="14100"/>
          <ac:spMkLst>
            <pc:docMk/>
            <pc:sldMk cId="243478456" sldId="2566"/>
            <ac:spMk id="8" creationId="{D1A5E6D9-0A47-42F4-99DB-FDA2B1516F51}"/>
          </ac:spMkLst>
        </pc:spChg>
      </pc:sldChg>
      <pc:sldChg chg="modSp">
        <pc:chgData name="Roydan Cruz" userId="29eb65febd53f90e" providerId="LiveId" clId="{7C3FD6C1-EBB9-4D8E-A720-383BF030CD99}" dt="2025-12-08T22:34:50.920" v="5335" actId="5793"/>
        <pc:sldMkLst>
          <pc:docMk/>
          <pc:sldMk cId="3770623012" sldId="2567"/>
        </pc:sldMkLst>
        <pc:spChg chg="mod">
          <ac:chgData name="Roydan Cruz" userId="29eb65febd53f90e" providerId="LiveId" clId="{7C3FD6C1-EBB9-4D8E-A720-383BF030CD99}" dt="2025-12-08T22:34:50.920" v="5335" actId="5793"/>
          <ac:spMkLst>
            <pc:docMk/>
            <pc:sldMk cId="3770623012" sldId="2567"/>
            <ac:spMk id="2" creationId="{10241619-10C0-22FD-C8A6-F5A7D5914DD6}"/>
          </ac:spMkLst>
        </pc:spChg>
      </pc:sldChg>
      <pc:sldChg chg="modSp mod modNotesTx">
        <pc:chgData name="Roydan Cruz" userId="29eb65febd53f90e" providerId="LiveId" clId="{7C3FD6C1-EBB9-4D8E-A720-383BF030CD99}" dt="2025-12-09T00:01:34.958" v="7251" actId="20577"/>
        <pc:sldMkLst>
          <pc:docMk/>
          <pc:sldMk cId="1942851899" sldId="2568"/>
        </pc:sldMkLst>
        <pc:spChg chg="mod">
          <ac:chgData name="Roydan Cruz" userId="29eb65febd53f90e" providerId="LiveId" clId="{7C3FD6C1-EBB9-4D8E-A720-383BF030CD99}" dt="2025-12-08T20:59:46.746" v="1718" actId="21"/>
          <ac:spMkLst>
            <pc:docMk/>
            <pc:sldMk cId="1942851899" sldId="2568"/>
            <ac:spMk id="2" creationId="{686998D1-4D21-9837-D517-81F75D7E3F26}"/>
          </ac:spMkLst>
        </pc:spChg>
        <pc:graphicFrameChg chg="mod modGraphic">
          <ac:chgData name="Roydan Cruz" userId="29eb65febd53f90e" providerId="LiveId" clId="{7C3FD6C1-EBB9-4D8E-A720-383BF030CD99}" dt="2025-12-09T00:01:19.135" v="7250" actId="12"/>
          <ac:graphicFrameMkLst>
            <pc:docMk/>
            <pc:sldMk cId="1942851899" sldId="2568"/>
            <ac:graphicFrameMk id="7" creationId="{4A58E1AD-03D1-4891-859C-BF918A00DEEF}"/>
          </ac:graphicFrameMkLst>
        </pc:graphicFrameChg>
      </pc:sldChg>
      <pc:sldChg chg="del mod modShow">
        <pc:chgData name="Roydan Cruz" userId="29eb65febd53f90e" providerId="LiveId" clId="{7C3FD6C1-EBB9-4D8E-A720-383BF030CD99}" dt="2025-12-08T22:34:29.914" v="5332" actId="47"/>
        <pc:sldMkLst>
          <pc:docMk/>
          <pc:sldMk cId="1767997939" sldId="2569"/>
        </pc:sldMkLst>
      </pc:sldChg>
      <pc:sldChg chg="del mod modShow">
        <pc:chgData name="Roydan Cruz" userId="29eb65febd53f90e" providerId="LiveId" clId="{7C3FD6C1-EBB9-4D8E-A720-383BF030CD99}" dt="2025-12-08T22:34:30.831" v="5333" actId="47"/>
        <pc:sldMkLst>
          <pc:docMk/>
          <pc:sldMk cId="3517259157" sldId="2570"/>
        </pc:sldMkLst>
      </pc:sldChg>
      <pc:sldChg chg="modSp mod">
        <pc:chgData name="Roydan Cruz" userId="29eb65febd53f90e" providerId="LiveId" clId="{7C3FD6C1-EBB9-4D8E-A720-383BF030CD99}" dt="2025-12-09T00:32:13.312" v="7928" actId="14100"/>
        <pc:sldMkLst>
          <pc:docMk/>
          <pc:sldMk cId="1365054418" sldId="2571"/>
        </pc:sldMkLst>
        <pc:spChg chg="mod">
          <ac:chgData name="Roydan Cruz" userId="29eb65febd53f90e" providerId="LiveId" clId="{7C3FD6C1-EBB9-4D8E-A720-383BF030CD99}" dt="2025-12-09T00:32:13.312" v="7928" actId="14100"/>
          <ac:spMkLst>
            <pc:docMk/>
            <pc:sldMk cId="1365054418" sldId="2571"/>
            <ac:spMk id="2" creationId="{2E05D947-FE9F-B1F9-8CC7-858BE27E8628}"/>
          </ac:spMkLst>
        </pc:spChg>
      </pc:sldChg>
      <pc:sldChg chg="del mod modShow">
        <pc:chgData name="Roydan Cruz" userId="29eb65febd53f90e" providerId="LiveId" clId="{7C3FD6C1-EBB9-4D8E-A720-383BF030CD99}" dt="2025-12-08T23:49:31.575" v="7234" actId="2696"/>
        <pc:sldMkLst>
          <pc:docMk/>
          <pc:sldMk cId="4162516208" sldId="2572"/>
        </pc:sldMkLst>
      </pc:sldChg>
      <pc:sldChg chg="modSp mod ord modAnim">
        <pc:chgData name="Roydan Cruz" userId="29eb65febd53f90e" providerId="LiveId" clId="{7C3FD6C1-EBB9-4D8E-A720-383BF030CD99}" dt="2025-12-09T00:37:51.971" v="8034" actId="2710"/>
        <pc:sldMkLst>
          <pc:docMk/>
          <pc:sldMk cId="1093954512" sldId="2573"/>
        </pc:sldMkLst>
        <pc:spChg chg="mod">
          <ac:chgData name="Roydan Cruz" userId="29eb65febd53f90e" providerId="LiveId" clId="{7C3FD6C1-EBB9-4D8E-A720-383BF030CD99}" dt="2025-12-09T00:36:02.573" v="7983" actId="21"/>
          <ac:spMkLst>
            <pc:docMk/>
            <pc:sldMk cId="1093954512" sldId="2573"/>
            <ac:spMk id="2" creationId="{E34BCCC2-799E-CB2E-931D-45B6FF9D1B6B}"/>
          </ac:spMkLst>
        </pc:spChg>
        <pc:spChg chg="mod">
          <ac:chgData name="Roydan Cruz" userId="29eb65febd53f90e" providerId="LiveId" clId="{7C3FD6C1-EBB9-4D8E-A720-383BF030CD99}" dt="2025-12-09T00:37:51.971" v="8034" actId="2710"/>
          <ac:spMkLst>
            <pc:docMk/>
            <pc:sldMk cId="1093954512" sldId="2573"/>
            <ac:spMk id="8" creationId="{BEA6C533-E8D6-434D-8EBA-B0449050E5E7}"/>
          </ac:spMkLst>
        </pc:spChg>
      </pc:sldChg>
      <pc:sldChg chg="addSp delSp modSp mod ord">
        <pc:chgData name="Roydan Cruz" userId="29eb65febd53f90e" providerId="LiveId" clId="{7C3FD6C1-EBB9-4D8E-A720-383BF030CD99}" dt="2025-12-08T23:27:21.220" v="6354" actId="403"/>
        <pc:sldMkLst>
          <pc:docMk/>
          <pc:sldMk cId="1330333164" sldId="2574"/>
        </pc:sldMkLst>
        <pc:spChg chg="mod">
          <ac:chgData name="Roydan Cruz" userId="29eb65febd53f90e" providerId="LiveId" clId="{7C3FD6C1-EBB9-4D8E-A720-383BF030CD99}" dt="2025-12-08T23:27:21.220" v="6354" actId="403"/>
          <ac:spMkLst>
            <pc:docMk/>
            <pc:sldMk cId="1330333164" sldId="2574"/>
            <ac:spMk id="8" creationId="{7AD9AB04-7A3A-4BF2-840F-6FA0915F7A6E}"/>
          </ac:spMkLst>
        </pc:spChg>
        <pc:spChg chg="add del mod">
          <ac:chgData name="Roydan Cruz" userId="29eb65febd53f90e" providerId="LiveId" clId="{7C3FD6C1-EBB9-4D8E-A720-383BF030CD99}" dt="2025-12-08T23:23:09.012" v="6235"/>
          <ac:spMkLst>
            <pc:docMk/>
            <pc:sldMk cId="1330333164" sldId="2574"/>
            <ac:spMk id="9" creationId="{8CBC8108-FA14-49AD-4AAA-DFEA646645B1}"/>
          </ac:spMkLst>
        </pc:spChg>
        <pc:picChg chg="del">
          <ac:chgData name="Roydan Cruz" userId="29eb65febd53f90e" providerId="LiveId" clId="{7C3FD6C1-EBB9-4D8E-A720-383BF030CD99}" dt="2025-12-08T23:22:56.974" v="6234" actId="478"/>
          <ac:picMkLst>
            <pc:docMk/>
            <pc:sldMk cId="1330333164" sldId="2574"/>
            <ac:picMk id="7" creationId="{FDD6A718-AC25-41E9-8300-83368D99728C}"/>
          </ac:picMkLst>
        </pc:picChg>
        <pc:picChg chg="add mod">
          <ac:chgData name="Roydan Cruz" userId="29eb65febd53f90e" providerId="LiveId" clId="{7C3FD6C1-EBB9-4D8E-A720-383BF030CD99}" dt="2025-12-08T23:23:09.012" v="6235"/>
          <ac:picMkLst>
            <pc:docMk/>
            <pc:sldMk cId="1330333164" sldId="2574"/>
            <ac:picMk id="10" creationId="{7062BB53-855B-B1C9-75BF-DED0E2F4C4CC}"/>
          </ac:picMkLst>
        </pc:picChg>
      </pc:sldChg>
      <pc:sldChg chg="modSp mod modAnim">
        <pc:chgData name="Roydan Cruz" userId="29eb65febd53f90e" providerId="LiveId" clId="{7C3FD6C1-EBB9-4D8E-A720-383BF030CD99}" dt="2025-12-09T00:33:37.868" v="7959" actId="20577"/>
        <pc:sldMkLst>
          <pc:docMk/>
          <pc:sldMk cId="3344948113" sldId="2575"/>
        </pc:sldMkLst>
        <pc:spChg chg="mod">
          <ac:chgData name="Roydan Cruz" userId="29eb65febd53f90e" providerId="LiveId" clId="{7C3FD6C1-EBB9-4D8E-A720-383BF030CD99}" dt="2025-12-09T00:33:32.404" v="7958" actId="20577"/>
          <ac:spMkLst>
            <pc:docMk/>
            <pc:sldMk cId="3344948113" sldId="2575"/>
            <ac:spMk id="2" creationId="{F3410A1D-6A39-894F-9539-643100343411}"/>
          </ac:spMkLst>
        </pc:spChg>
      </pc:sldChg>
      <pc:sldChg chg="addSp delSp modSp mod modAnim">
        <pc:chgData name="Roydan Cruz" userId="29eb65febd53f90e" providerId="LiveId" clId="{7C3FD6C1-EBB9-4D8E-A720-383BF030CD99}" dt="2025-12-08T23:28:13.623" v="6364" actId="403"/>
        <pc:sldMkLst>
          <pc:docMk/>
          <pc:sldMk cId="3520611506" sldId="2576"/>
        </pc:sldMkLst>
        <pc:spChg chg="mod">
          <ac:chgData name="Roydan Cruz" userId="29eb65febd53f90e" providerId="LiveId" clId="{7C3FD6C1-EBB9-4D8E-A720-383BF030CD99}" dt="2025-12-08T23:28:13.623" v="6364" actId="403"/>
          <ac:spMkLst>
            <pc:docMk/>
            <pc:sldMk cId="3520611506" sldId="2576"/>
            <ac:spMk id="8" creationId="{9E16CF12-64F6-4284-9100-9091519C8309}"/>
          </ac:spMkLst>
        </pc:spChg>
        <pc:spChg chg="add del mod">
          <ac:chgData name="Roydan Cruz" userId="29eb65febd53f90e" providerId="LiveId" clId="{7C3FD6C1-EBB9-4D8E-A720-383BF030CD99}" dt="2025-12-08T23:23:42.403" v="6239"/>
          <ac:spMkLst>
            <pc:docMk/>
            <pc:sldMk cId="3520611506" sldId="2576"/>
            <ac:spMk id="10" creationId="{FB2A9A8B-BC2F-26C0-96E2-D815C809E118}"/>
          </ac:spMkLst>
        </pc:spChg>
        <pc:spChg chg="add del mod">
          <ac:chgData name="Roydan Cruz" userId="29eb65febd53f90e" providerId="LiveId" clId="{7C3FD6C1-EBB9-4D8E-A720-383BF030CD99}" dt="2025-12-08T23:26:37.801" v="6340" actId="478"/>
          <ac:spMkLst>
            <pc:docMk/>
            <pc:sldMk cId="3520611506" sldId="2576"/>
            <ac:spMk id="13" creationId="{B97CED61-C001-1A2D-7D54-2438661CB9B0}"/>
          </ac:spMkLst>
        </pc:spChg>
        <pc:picChg chg="add del">
          <ac:chgData name="Roydan Cruz" userId="29eb65febd53f90e" providerId="LiveId" clId="{7C3FD6C1-EBB9-4D8E-A720-383BF030CD99}" dt="2025-12-08T23:23:36.677" v="6237" actId="478"/>
          <ac:picMkLst>
            <pc:docMk/>
            <pc:sldMk cId="3520611506" sldId="2576"/>
            <ac:picMk id="3" creationId="{4B664D13-5283-F223-6FAF-BF5B7090C49F}"/>
          </ac:picMkLst>
        </pc:picChg>
        <pc:picChg chg="del">
          <ac:chgData name="Roydan Cruz" userId="29eb65febd53f90e" providerId="LiveId" clId="{7C3FD6C1-EBB9-4D8E-A720-383BF030CD99}" dt="2025-12-08T23:23:38.998" v="6238" actId="478"/>
          <ac:picMkLst>
            <pc:docMk/>
            <pc:sldMk cId="3520611506" sldId="2576"/>
            <ac:picMk id="7" creationId="{AEDF3472-99F9-45B9-9D43-BD9F15B1164F}"/>
          </ac:picMkLst>
        </pc:picChg>
        <pc:picChg chg="add del mod ord">
          <ac:chgData name="Roydan Cruz" userId="29eb65febd53f90e" providerId="LiveId" clId="{7C3FD6C1-EBB9-4D8E-A720-383BF030CD99}" dt="2025-12-08T23:26:34.027" v="6339" actId="478"/>
          <ac:picMkLst>
            <pc:docMk/>
            <pc:sldMk cId="3520611506" sldId="2576"/>
            <ac:picMk id="11" creationId="{5C11567E-9A82-6E84-8CD0-6E0388AB7EEE}"/>
          </ac:picMkLst>
        </pc:picChg>
        <pc:picChg chg="add mod">
          <ac:chgData name="Roydan Cruz" userId="29eb65febd53f90e" providerId="LiveId" clId="{7C3FD6C1-EBB9-4D8E-A720-383BF030CD99}" dt="2025-12-08T23:26:45.922" v="6343" actId="14100"/>
          <ac:picMkLst>
            <pc:docMk/>
            <pc:sldMk cId="3520611506" sldId="2576"/>
            <ac:picMk id="14" creationId="{15DD493B-511A-0031-D153-B6FA60EAF7C0}"/>
          </ac:picMkLst>
        </pc:picChg>
      </pc:sldChg>
      <pc:sldChg chg="del">
        <pc:chgData name="Roydan Cruz" userId="29eb65febd53f90e" providerId="LiveId" clId="{7C3FD6C1-EBB9-4D8E-A720-383BF030CD99}" dt="2025-12-08T23:28:39.239" v="6365" actId="47"/>
        <pc:sldMkLst>
          <pc:docMk/>
          <pc:sldMk cId="2152801581" sldId="2577"/>
        </pc:sldMkLst>
      </pc:sldChg>
      <pc:sldChg chg="modSp mod modNotesTx">
        <pc:chgData name="Roydan Cruz" userId="29eb65febd53f90e" providerId="LiveId" clId="{7C3FD6C1-EBB9-4D8E-A720-383BF030CD99}" dt="2025-12-09T00:43:17.537" v="8161" actId="313"/>
        <pc:sldMkLst>
          <pc:docMk/>
          <pc:sldMk cId="674553075" sldId="2578"/>
        </pc:sldMkLst>
        <pc:spChg chg="mod">
          <ac:chgData name="Roydan Cruz" userId="29eb65febd53f90e" providerId="LiveId" clId="{7C3FD6C1-EBB9-4D8E-A720-383BF030CD99}" dt="2025-12-08T23:31:03.274" v="6441" actId="20577"/>
          <ac:spMkLst>
            <pc:docMk/>
            <pc:sldMk cId="674553075" sldId="2578"/>
            <ac:spMk id="2" creationId="{7182AACC-171E-DAAA-41E1-683997C0DE0C}"/>
          </ac:spMkLst>
        </pc:spChg>
        <pc:spChg chg="mod">
          <ac:chgData name="Roydan Cruz" userId="29eb65febd53f90e" providerId="LiveId" clId="{7C3FD6C1-EBB9-4D8E-A720-383BF030CD99}" dt="2025-12-09T00:42:50.357" v="8160" actId="20577"/>
          <ac:spMkLst>
            <pc:docMk/>
            <pc:sldMk cId="674553075" sldId="2578"/>
            <ac:spMk id="8" creationId="{B0C79289-BA42-4D54-8BA3-A9B0B1D26055}"/>
          </ac:spMkLst>
        </pc:spChg>
      </pc:sldChg>
      <pc:sldChg chg="modSp mod">
        <pc:chgData name="Roydan Cruz" userId="29eb65febd53f90e" providerId="LiveId" clId="{7C3FD6C1-EBB9-4D8E-A720-383BF030CD99}" dt="2025-12-08T23:40:39.700" v="7042" actId="20577"/>
        <pc:sldMkLst>
          <pc:docMk/>
          <pc:sldMk cId="754871049" sldId="2579"/>
        </pc:sldMkLst>
        <pc:graphicFrameChg chg="mod modGraphic">
          <ac:chgData name="Roydan Cruz" userId="29eb65febd53f90e" providerId="LiveId" clId="{7C3FD6C1-EBB9-4D8E-A720-383BF030CD99}" dt="2025-12-08T23:40:39.700" v="7042" actId="20577"/>
          <ac:graphicFrameMkLst>
            <pc:docMk/>
            <pc:sldMk cId="754871049" sldId="2579"/>
            <ac:graphicFrameMk id="10" creationId="{D01B5A61-A1E7-D6DA-C9CC-D94E43A51839}"/>
          </ac:graphicFrameMkLst>
        </pc:graphicFrameChg>
      </pc:sldChg>
      <pc:sldChg chg="addSp delSp modSp add mod ord modAnim">
        <pc:chgData name="Roydan Cruz" userId="29eb65febd53f90e" providerId="LiveId" clId="{7C3FD6C1-EBB9-4D8E-A720-383BF030CD99}" dt="2025-12-08T22:35:17.277" v="5337"/>
        <pc:sldMkLst>
          <pc:docMk/>
          <pc:sldMk cId="1057271500" sldId="2580"/>
        </pc:sldMkLst>
        <pc:spChg chg="mod">
          <ac:chgData name="Roydan Cruz" userId="29eb65febd53f90e" providerId="LiveId" clId="{7C3FD6C1-EBB9-4D8E-A720-383BF030CD99}" dt="2025-12-08T22:16:02.295" v="4452" actId="20577"/>
          <ac:spMkLst>
            <pc:docMk/>
            <pc:sldMk cId="1057271500" sldId="2580"/>
            <ac:spMk id="2" creationId="{3F0E920E-EDEA-7A03-824E-BD1619093DC3}"/>
          </ac:spMkLst>
        </pc:spChg>
        <pc:spChg chg="add del mod">
          <ac:chgData name="Roydan Cruz" userId="29eb65febd53f90e" providerId="LiveId" clId="{7C3FD6C1-EBB9-4D8E-A720-383BF030CD99}" dt="2025-12-08T22:02:25.531" v="4059" actId="478"/>
          <ac:spMkLst>
            <pc:docMk/>
            <pc:sldMk cId="1057271500" sldId="2580"/>
            <ac:spMk id="3" creationId="{45A13AE1-BE60-3458-2FF7-A2B2E878E876}"/>
          </ac:spMkLst>
        </pc:spChg>
        <pc:spChg chg="mod">
          <ac:chgData name="Roydan Cruz" userId="29eb65febd53f90e" providerId="LiveId" clId="{7C3FD6C1-EBB9-4D8E-A720-383BF030CD99}" dt="2025-12-08T22:35:17.277" v="5337"/>
          <ac:spMkLst>
            <pc:docMk/>
            <pc:sldMk cId="1057271500" sldId="2580"/>
            <ac:spMk id="8" creationId="{2A0857AF-348D-1F53-8B60-7B15A5CF3164}"/>
          </ac:spMkLst>
        </pc:spChg>
        <pc:spChg chg="add del mod">
          <ac:chgData name="Roydan Cruz" userId="29eb65febd53f90e" providerId="LiveId" clId="{7C3FD6C1-EBB9-4D8E-A720-383BF030CD99}" dt="2025-12-08T22:03:18.245" v="4061" actId="931"/>
          <ac:spMkLst>
            <pc:docMk/>
            <pc:sldMk cId="1057271500" sldId="2580"/>
            <ac:spMk id="10" creationId="{C4AE0CFA-41A5-A379-06C6-B51AD976C249}"/>
          </ac:spMkLst>
        </pc:spChg>
        <pc:graphicFrameChg chg="add mod modGraphic">
          <ac:chgData name="Roydan Cruz" userId="29eb65febd53f90e" providerId="LiveId" clId="{7C3FD6C1-EBB9-4D8E-A720-383BF030CD99}" dt="2025-12-08T22:14:05.531" v="4383" actId="20577"/>
          <ac:graphicFrameMkLst>
            <pc:docMk/>
            <pc:sldMk cId="1057271500" sldId="2580"/>
            <ac:graphicFrameMk id="13" creationId="{351C5DD6-1279-9448-5DAE-90377200FD50}"/>
          </ac:graphicFrameMkLst>
        </pc:graphicFrameChg>
        <pc:picChg chg="del">
          <ac:chgData name="Roydan Cruz" userId="29eb65febd53f90e" providerId="LiveId" clId="{7C3FD6C1-EBB9-4D8E-A720-383BF030CD99}" dt="2025-12-08T22:02:35.533" v="4060" actId="478"/>
          <ac:picMkLst>
            <pc:docMk/>
            <pc:sldMk cId="1057271500" sldId="2580"/>
            <ac:picMk id="7" creationId="{97638D24-CC3D-CC24-FA65-426A7E80CC08}"/>
          </ac:picMkLst>
        </pc:picChg>
        <pc:picChg chg="add mod">
          <ac:chgData name="Roydan Cruz" userId="29eb65febd53f90e" providerId="LiveId" clId="{7C3FD6C1-EBB9-4D8E-A720-383BF030CD99}" dt="2025-12-08T22:03:18.245" v="4061" actId="931"/>
          <ac:picMkLst>
            <pc:docMk/>
            <pc:sldMk cId="1057271500" sldId="2580"/>
            <ac:picMk id="12" creationId="{C51760E3-0D44-C66C-F490-6A16493AFBCA}"/>
          </ac:picMkLst>
        </pc:picChg>
      </pc:sldChg>
      <pc:sldChg chg="modSp add mod">
        <pc:chgData name="Roydan Cruz" userId="29eb65febd53f90e" providerId="LiveId" clId="{7C3FD6C1-EBB9-4D8E-A720-383BF030CD99}" dt="2025-12-09T00:32:59.481" v="7957" actId="20577"/>
        <pc:sldMkLst>
          <pc:docMk/>
          <pc:sldMk cId="670245422" sldId="2581"/>
        </pc:sldMkLst>
        <pc:spChg chg="mod">
          <ac:chgData name="Roydan Cruz" userId="29eb65febd53f90e" providerId="LiveId" clId="{7C3FD6C1-EBB9-4D8E-A720-383BF030CD99}" dt="2025-12-09T00:32:59.481" v="7957" actId="20577"/>
          <ac:spMkLst>
            <pc:docMk/>
            <pc:sldMk cId="670245422" sldId="2581"/>
            <ac:spMk id="2" creationId="{5ED4DBAF-F093-1551-9A63-04FD25B0AAFB}"/>
          </ac:spMkLst>
        </pc:spChg>
        <pc:spChg chg="mod">
          <ac:chgData name="Roydan Cruz" userId="29eb65febd53f90e" providerId="LiveId" clId="{7C3FD6C1-EBB9-4D8E-A720-383BF030CD99}" dt="2025-12-08T23:42:23.485" v="7047" actId="27636"/>
          <ac:spMkLst>
            <pc:docMk/>
            <pc:sldMk cId="670245422" sldId="2581"/>
            <ac:spMk id="8" creationId="{A75342E1-F75D-F3C7-7F68-1B59E1A8D56F}"/>
          </ac:spMkLst>
        </pc:spChg>
        <pc:picChg chg="mod">
          <ac:chgData name="Roydan Cruz" userId="29eb65febd53f90e" providerId="LiveId" clId="{7C3FD6C1-EBB9-4D8E-A720-383BF030CD99}" dt="2025-12-08T22:33:47.440" v="5329" actId="1076"/>
          <ac:picMkLst>
            <pc:docMk/>
            <pc:sldMk cId="670245422" sldId="2581"/>
            <ac:picMk id="12" creationId="{2E688086-B0FB-2085-8DF3-E2A2498189D6}"/>
          </ac:picMkLst>
        </pc:picChg>
      </pc:sldChg>
      <pc:sldChg chg="addSp delSp modSp add del mod ord modTransition modClrScheme chgLayout">
        <pc:chgData name="Roydan Cruz" userId="29eb65febd53f90e" providerId="LiveId" clId="{7C3FD6C1-EBB9-4D8E-A720-383BF030CD99}" dt="2025-12-08T22:00:04.313" v="4048" actId="2696"/>
        <pc:sldMkLst>
          <pc:docMk/>
          <pc:sldMk cId="1749466548" sldId="2581"/>
        </pc:sldMkLst>
        <pc:spChg chg="mod">
          <ac:chgData name="Roydan Cruz" userId="29eb65febd53f90e" providerId="LiveId" clId="{7C3FD6C1-EBB9-4D8E-A720-383BF030CD99}" dt="2025-12-08T21:56:26.078" v="4043" actId="26606"/>
          <ac:spMkLst>
            <pc:docMk/>
            <pc:sldMk cId="1749466548" sldId="2581"/>
            <ac:spMk id="2" creationId="{7559C926-F7DD-F3EA-4853-444E03D518F1}"/>
          </ac:spMkLst>
        </pc:spChg>
        <pc:spChg chg="mod">
          <ac:chgData name="Roydan Cruz" userId="29eb65febd53f90e" providerId="LiveId" clId="{7C3FD6C1-EBB9-4D8E-A720-383BF030CD99}" dt="2025-12-08T21:56:26.078" v="4043" actId="26606"/>
          <ac:spMkLst>
            <pc:docMk/>
            <pc:sldMk cId="1749466548" sldId="2581"/>
            <ac:spMk id="4" creationId="{BF612F97-7FBD-6A9B-F91B-9FB20BB3022D}"/>
          </ac:spMkLst>
        </pc:spChg>
        <pc:spChg chg="mod">
          <ac:chgData name="Roydan Cruz" userId="29eb65febd53f90e" providerId="LiveId" clId="{7C3FD6C1-EBB9-4D8E-A720-383BF030CD99}" dt="2025-12-08T21:56:26.078" v="4043" actId="26606"/>
          <ac:spMkLst>
            <pc:docMk/>
            <pc:sldMk cId="1749466548" sldId="2581"/>
            <ac:spMk id="5" creationId="{57AD0CC2-7409-7D5E-0DB8-AD5E8D9BCEA6}"/>
          </ac:spMkLst>
        </pc:spChg>
        <pc:spChg chg="mod">
          <ac:chgData name="Roydan Cruz" userId="29eb65febd53f90e" providerId="LiveId" clId="{7C3FD6C1-EBB9-4D8E-A720-383BF030CD99}" dt="2025-12-08T21:56:26.078" v="4043" actId="26606"/>
          <ac:spMkLst>
            <pc:docMk/>
            <pc:sldMk cId="1749466548" sldId="2581"/>
            <ac:spMk id="6" creationId="{641D200B-1C2D-F226-172B-D557A7E3701E}"/>
          </ac:spMkLst>
        </pc:spChg>
        <pc:spChg chg="mod ord">
          <ac:chgData name="Roydan Cruz" userId="29eb65febd53f90e" providerId="LiveId" clId="{7C3FD6C1-EBB9-4D8E-A720-383BF030CD99}" dt="2025-12-08T21:56:26.078" v="4043" actId="26606"/>
          <ac:spMkLst>
            <pc:docMk/>
            <pc:sldMk cId="1749466548" sldId="2581"/>
            <ac:spMk id="8" creationId="{53A506DE-9C40-422B-83C9-D45C8BE8AA2F}"/>
          </ac:spMkLst>
        </pc:spChg>
        <pc:spChg chg="add del mod">
          <ac:chgData name="Roydan Cruz" userId="29eb65febd53f90e" providerId="LiveId" clId="{7C3FD6C1-EBB9-4D8E-A720-383BF030CD99}" dt="2025-12-08T21:57:15.833" v="4047" actId="478"/>
          <ac:spMkLst>
            <pc:docMk/>
            <pc:sldMk cId="1749466548" sldId="2581"/>
            <ac:spMk id="9" creationId="{FB860C91-74EE-3B38-10C5-580113C887E5}"/>
          </ac:spMkLst>
        </pc:spChg>
        <pc:picChg chg="add del mod">
          <ac:chgData name="Roydan Cruz" userId="29eb65febd53f90e" providerId="LiveId" clId="{7C3FD6C1-EBB9-4D8E-A720-383BF030CD99}" dt="2025-12-08T21:57:15.833" v="4047" actId="478"/>
          <ac:picMkLst>
            <pc:docMk/>
            <pc:sldMk cId="1749466548" sldId="2581"/>
            <ac:picMk id="7" creationId="{73683F62-CDDA-420D-B164-46BA5F55FBD1}"/>
          </ac:picMkLst>
        </pc:picChg>
      </pc:sldChg>
      <pc:sldChg chg="modSp add del mod modTransition modClrScheme chgLayout">
        <pc:chgData name="Roydan Cruz" userId="29eb65febd53f90e" providerId="LiveId" clId="{7C3FD6C1-EBB9-4D8E-A720-383BF030CD99}" dt="2025-12-08T22:00:54.551" v="4051" actId="2696"/>
        <pc:sldMkLst>
          <pc:docMk/>
          <pc:sldMk cId="2950313945" sldId="2581"/>
        </pc:sldMkLst>
        <pc:spChg chg="mod">
          <ac:chgData name="Roydan Cruz" userId="29eb65febd53f90e" providerId="LiveId" clId="{7C3FD6C1-EBB9-4D8E-A720-383BF030CD99}" dt="2025-12-08T22:00:35.287" v="4050" actId="48537"/>
          <ac:spMkLst>
            <pc:docMk/>
            <pc:sldMk cId="2950313945" sldId="2581"/>
            <ac:spMk id="2" creationId="{2F4DB7EE-7538-42D7-2C44-6D7BAC431840}"/>
          </ac:spMkLst>
        </pc:spChg>
        <pc:spChg chg="mod">
          <ac:chgData name="Roydan Cruz" userId="29eb65febd53f90e" providerId="LiveId" clId="{7C3FD6C1-EBB9-4D8E-A720-383BF030CD99}" dt="2025-12-08T22:00:35.287" v="4050" actId="48537"/>
          <ac:spMkLst>
            <pc:docMk/>
            <pc:sldMk cId="2950313945" sldId="2581"/>
            <ac:spMk id="4" creationId="{99893697-BF80-8E32-26B9-7FB7F1E95F74}"/>
          </ac:spMkLst>
        </pc:spChg>
        <pc:spChg chg="mod">
          <ac:chgData name="Roydan Cruz" userId="29eb65febd53f90e" providerId="LiveId" clId="{7C3FD6C1-EBB9-4D8E-A720-383BF030CD99}" dt="2025-12-08T22:00:35.287" v="4050" actId="48537"/>
          <ac:spMkLst>
            <pc:docMk/>
            <pc:sldMk cId="2950313945" sldId="2581"/>
            <ac:spMk id="5" creationId="{CBD74DF3-BEF9-17BB-D459-B17E2753AEC2}"/>
          </ac:spMkLst>
        </pc:spChg>
        <pc:spChg chg="mod">
          <ac:chgData name="Roydan Cruz" userId="29eb65febd53f90e" providerId="LiveId" clId="{7C3FD6C1-EBB9-4D8E-A720-383BF030CD99}" dt="2025-12-08T22:00:35.287" v="4050" actId="48537"/>
          <ac:spMkLst>
            <pc:docMk/>
            <pc:sldMk cId="2950313945" sldId="2581"/>
            <ac:spMk id="6" creationId="{2E633C87-762F-574E-9996-B4F4F12D2D7B}"/>
          </ac:spMkLst>
        </pc:spChg>
        <pc:spChg chg="mod ord">
          <ac:chgData name="Roydan Cruz" userId="29eb65febd53f90e" providerId="LiveId" clId="{7C3FD6C1-EBB9-4D8E-A720-383BF030CD99}" dt="2025-12-08T22:00:35.287" v="4050" actId="48537"/>
          <ac:spMkLst>
            <pc:docMk/>
            <pc:sldMk cId="2950313945" sldId="2581"/>
            <ac:spMk id="8" creationId="{3C6E383E-6718-4F3A-8754-777362AC7D41}"/>
          </ac:spMkLst>
        </pc:spChg>
        <pc:picChg chg="mod">
          <ac:chgData name="Roydan Cruz" userId="29eb65febd53f90e" providerId="LiveId" clId="{7C3FD6C1-EBB9-4D8E-A720-383BF030CD99}" dt="2025-12-08T22:00:35.287" v="4050" actId="48537"/>
          <ac:picMkLst>
            <pc:docMk/>
            <pc:sldMk cId="2950313945" sldId="2581"/>
            <ac:picMk id="7" creationId="{D05BC25C-BDFA-47AC-82B8-336832007096}"/>
          </ac:picMkLst>
        </pc:picChg>
      </pc:sldChg>
      <pc:sldChg chg="addSp delSp modSp add mod">
        <pc:chgData name="Roydan Cruz" userId="29eb65febd53f90e" providerId="LiveId" clId="{7C3FD6C1-EBB9-4D8E-A720-383BF030CD99}" dt="2025-12-09T00:12:22.968" v="7356" actId="20577"/>
        <pc:sldMkLst>
          <pc:docMk/>
          <pc:sldMk cId="606159784" sldId="2582"/>
        </pc:sldMkLst>
        <pc:spChg chg="mod">
          <ac:chgData name="Roydan Cruz" userId="29eb65febd53f90e" providerId="LiveId" clId="{7C3FD6C1-EBB9-4D8E-A720-383BF030CD99}" dt="2025-12-09T00:11:24.368" v="7350" actId="14100"/>
          <ac:spMkLst>
            <pc:docMk/>
            <pc:sldMk cId="606159784" sldId="2582"/>
            <ac:spMk id="2" creationId="{D40DF6AD-993D-26ED-4F8E-490AB851C99F}"/>
          </ac:spMkLst>
        </pc:spChg>
        <pc:spChg chg="mod">
          <ac:chgData name="Roydan Cruz" userId="29eb65febd53f90e" providerId="LiveId" clId="{7C3FD6C1-EBB9-4D8E-A720-383BF030CD99}" dt="2025-12-09T00:12:22.968" v="7356" actId="20577"/>
          <ac:spMkLst>
            <pc:docMk/>
            <pc:sldMk cId="606159784" sldId="2582"/>
            <ac:spMk id="8" creationId="{FC1D465B-45D3-D833-133F-3528533FF2C6}"/>
          </ac:spMkLst>
        </pc:spChg>
        <pc:spChg chg="add del mod">
          <ac:chgData name="Roydan Cruz" userId="29eb65febd53f90e" providerId="LiveId" clId="{7C3FD6C1-EBB9-4D8E-A720-383BF030CD99}" dt="2025-12-08T23:17:51.806" v="6131" actId="478"/>
          <ac:spMkLst>
            <pc:docMk/>
            <pc:sldMk cId="606159784" sldId="2582"/>
            <ac:spMk id="11" creationId="{77143E20-E046-1747-DB38-9BECA15EF980}"/>
          </ac:spMkLst>
        </pc:spChg>
        <pc:spChg chg="add mod">
          <ac:chgData name="Roydan Cruz" userId="29eb65febd53f90e" providerId="LiveId" clId="{7C3FD6C1-EBB9-4D8E-A720-383BF030CD99}" dt="2025-12-09T00:11:51.624" v="7351" actId="14100"/>
          <ac:spMkLst>
            <pc:docMk/>
            <pc:sldMk cId="606159784" sldId="2582"/>
            <ac:spMk id="12" creationId="{02E06D2F-42BF-E291-18CF-1084541F1ADC}"/>
          </ac:spMkLst>
        </pc:spChg>
        <pc:picChg chg="del">
          <ac:chgData name="Roydan Cruz" userId="29eb65febd53f90e" providerId="LiveId" clId="{7C3FD6C1-EBB9-4D8E-A720-383BF030CD99}" dt="2025-12-08T23:17:44.518" v="6130" actId="478"/>
          <ac:picMkLst>
            <pc:docMk/>
            <pc:sldMk cId="606159784" sldId="2582"/>
            <ac:picMk id="7" creationId="{A1D4E0E0-6D90-C12E-201F-CEE1550EFD48}"/>
          </ac:picMkLst>
        </pc:picChg>
        <pc:picChg chg="add mod">
          <ac:chgData name="Roydan Cruz" userId="29eb65febd53f90e" providerId="LiveId" clId="{7C3FD6C1-EBB9-4D8E-A720-383BF030CD99}" dt="2025-12-08T23:18:02.095" v="6135" actId="1076"/>
          <ac:picMkLst>
            <pc:docMk/>
            <pc:sldMk cId="606159784" sldId="2582"/>
            <ac:picMk id="9" creationId="{2F5CA2B6-2336-2907-EA1F-50206441C658}"/>
          </ac:picMkLst>
        </pc:picChg>
      </pc:sldChg>
      <pc:sldChg chg="add del">
        <pc:chgData name="Roydan Cruz" userId="29eb65febd53f90e" providerId="LiveId" clId="{7C3FD6C1-EBB9-4D8E-A720-383BF030CD99}" dt="2025-12-08T22:41:42.407" v="5423" actId="2696"/>
        <pc:sldMkLst>
          <pc:docMk/>
          <pc:sldMk cId="1385323692" sldId="2583"/>
        </pc:sldMkLst>
      </pc:sldChg>
      <pc:sldChg chg="addSp delSp modSp add mod modTransition modClrScheme chgLayout">
        <pc:chgData name="Roydan Cruz" userId="29eb65febd53f90e" providerId="LiveId" clId="{7C3FD6C1-EBB9-4D8E-A720-383BF030CD99}" dt="2025-12-08T23:00:26.169" v="5990" actId="1076"/>
        <pc:sldMkLst>
          <pc:docMk/>
          <pc:sldMk cId="3737098898" sldId="2584"/>
        </pc:sldMkLst>
        <pc:spChg chg="mod">
          <ac:chgData name="Roydan Cruz" userId="29eb65febd53f90e" providerId="LiveId" clId="{7C3FD6C1-EBB9-4D8E-A720-383BF030CD99}" dt="2025-12-08T22:59:29.672" v="5976" actId="1076"/>
          <ac:spMkLst>
            <pc:docMk/>
            <pc:sldMk cId="3737098898" sldId="2584"/>
            <ac:spMk id="2" creationId="{96EE6D1E-1104-93A9-FA71-971A0C8438B7}"/>
          </ac:spMkLst>
        </pc:spChg>
        <pc:spChg chg="add del mod">
          <ac:chgData name="Roydan Cruz" userId="29eb65febd53f90e" providerId="LiveId" clId="{7C3FD6C1-EBB9-4D8E-A720-383BF030CD99}" dt="2025-12-08T22:58:27.825" v="5966"/>
          <ac:spMkLst>
            <pc:docMk/>
            <pc:sldMk cId="3737098898" sldId="2584"/>
            <ac:spMk id="3" creationId="{DDE6AB82-1A26-F685-BA99-0FB2FB187D03}"/>
          </ac:spMkLst>
        </pc:spChg>
        <pc:spChg chg="mod">
          <ac:chgData name="Roydan Cruz" userId="29eb65febd53f90e" providerId="LiveId" clId="{7C3FD6C1-EBB9-4D8E-A720-383BF030CD99}" dt="2025-12-08T22:59:02.634" v="5968" actId="26606"/>
          <ac:spMkLst>
            <pc:docMk/>
            <pc:sldMk cId="3737098898" sldId="2584"/>
            <ac:spMk id="4" creationId="{FD59DADB-4915-A37B-75DA-CB2BE2BA6E63}"/>
          </ac:spMkLst>
        </pc:spChg>
        <pc:spChg chg="mod">
          <ac:chgData name="Roydan Cruz" userId="29eb65febd53f90e" providerId="LiveId" clId="{7C3FD6C1-EBB9-4D8E-A720-383BF030CD99}" dt="2025-12-08T22:59:02.634" v="5968" actId="26606"/>
          <ac:spMkLst>
            <pc:docMk/>
            <pc:sldMk cId="3737098898" sldId="2584"/>
            <ac:spMk id="5" creationId="{EC600084-5926-EE32-D893-99AF096C675B}"/>
          </ac:spMkLst>
        </pc:spChg>
        <pc:spChg chg="mod">
          <ac:chgData name="Roydan Cruz" userId="29eb65febd53f90e" providerId="LiveId" clId="{7C3FD6C1-EBB9-4D8E-A720-383BF030CD99}" dt="2025-12-08T22:59:02.634" v="5968" actId="26606"/>
          <ac:spMkLst>
            <pc:docMk/>
            <pc:sldMk cId="3737098898" sldId="2584"/>
            <ac:spMk id="6" creationId="{16C15D34-F683-0BDA-D433-5FF73FC68D74}"/>
          </ac:spMkLst>
        </pc:spChg>
        <pc:spChg chg="del mod ord">
          <ac:chgData name="Roydan Cruz" userId="29eb65febd53f90e" providerId="LiveId" clId="{7C3FD6C1-EBB9-4D8E-A720-383BF030CD99}" dt="2025-12-08T22:58:51.966" v="5967" actId="478"/>
          <ac:spMkLst>
            <pc:docMk/>
            <pc:sldMk cId="3737098898" sldId="2584"/>
            <ac:spMk id="8" creationId="{BCA45E45-4769-4D1F-AB9B-1183E5079183}"/>
          </ac:spMkLst>
        </pc:spChg>
        <pc:spChg chg="add del mod">
          <ac:chgData name="Roydan Cruz" userId="29eb65febd53f90e" providerId="LiveId" clId="{7C3FD6C1-EBB9-4D8E-A720-383BF030CD99}" dt="2025-12-08T23:00:03.760" v="5982"/>
          <ac:spMkLst>
            <pc:docMk/>
            <pc:sldMk cId="3737098898" sldId="2584"/>
            <ac:spMk id="11" creationId="{AA05000C-E259-51A9-3013-D430D091FC40}"/>
          </ac:spMkLst>
        </pc:spChg>
        <pc:picChg chg="del mod">
          <ac:chgData name="Roydan Cruz" userId="29eb65febd53f90e" providerId="LiveId" clId="{7C3FD6C1-EBB9-4D8E-A720-383BF030CD99}" dt="2025-12-08T22:58:22.350" v="5965" actId="478"/>
          <ac:picMkLst>
            <pc:docMk/>
            <pc:sldMk cId="3737098898" sldId="2584"/>
            <ac:picMk id="7" creationId="{B9CE3EC9-9200-484C-ABED-7EF6A804A997}"/>
          </ac:picMkLst>
        </pc:picChg>
        <pc:picChg chg="add del mod ord">
          <ac:chgData name="Roydan Cruz" userId="29eb65febd53f90e" providerId="LiveId" clId="{7C3FD6C1-EBB9-4D8E-A720-383BF030CD99}" dt="2025-12-08T22:59:57.969" v="5981" actId="478"/>
          <ac:picMkLst>
            <pc:docMk/>
            <pc:sldMk cId="3737098898" sldId="2584"/>
            <ac:picMk id="9" creationId="{A2E8C512-26C3-D166-5119-19DF7DED1D98}"/>
          </ac:picMkLst>
        </pc:picChg>
        <pc:picChg chg="add mod">
          <ac:chgData name="Roydan Cruz" userId="29eb65febd53f90e" providerId="LiveId" clId="{7C3FD6C1-EBB9-4D8E-A720-383BF030CD99}" dt="2025-12-08T23:00:26.169" v="5990" actId="1076"/>
          <ac:picMkLst>
            <pc:docMk/>
            <pc:sldMk cId="3737098898" sldId="2584"/>
            <ac:picMk id="12" creationId="{252AE3DE-F5A6-5082-9CA0-D702AB5A0384}"/>
          </ac:picMkLst>
        </pc:picChg>
        <pc:picChg chg="add del">
          <ac:chgData name="Roydan Cruz" userId="29eb65febd53f90e" providerId="LiveId" clId="{7C3FD6C1-EBB9-4D8E-A720-383BF030CD99}" dt="2025-12-08T22:58:22.350" v="5965" actId="478"/>
          <ac:picMkLst>
            <pc:docMk/>
            <pc:sldMk cId="3737098898" sldId="2584"/>
            <ac:picMk id="1026" creationId="{35825D51-0EA3-91DC-F2DA-AF4BE78FE4DF}"/>
          </ac:picMkLst>
        </pc:picChg>
      </pc:sldChg>
      <pc:sldChg chg="addSp modSp add mod addAnim delAnim modAnim">
        <pc:chgData name="Roydan Cruz" userId="29eb65febd53f90e" providerId="LiveId" clId="{7C3FD6C1-EBB9-4D8E-A720-383BF030CD99}" dt="2025-12-09T00:36:17.949" v="8004" actId="20577"/>
        <pc:sldMkLst>
          <pc:docMk/>
          <pc:sldMk cId="3607751434" sldId="2585"/>
        </pc:sldMkLst>
        <pc:spChg chg="mod">
          <ac:chgData name="Roydan Cruz" userId="29eb65febd53f90e" providerId="LiveId" clId="{7C3FD6C1-EBB9-4D8E-A720-383BF030CD99}" dt="2025-12-09T00:36:17.949" v="8004" actId="20577"/>
          <ac:spMkLst>
            <pc:docMk/>
            <pc:sldMk cId="3607751434" sldId="2585"/>
            <ac:spMk id="2" creationId="{CB2AFFAE-5DBC-06A6-FA91-E061E4EFDF32}"/>
          </ac:spMkLst>
        </pc:spChg>
        <pc:spChg chg="add mod">
          <ac:chgData name="Roydan Cruz" userId="29eb65febd53f90e" providerId="LiveId" clId="{7C3FD6C1-EBB9-4D8E-A720-383BF030CD99}" dt="2025-12-08T22:56:56.222" v="5961" actId="1076"/>
          <ac:spMkLst>
            <pc:docMk/>
            <pc:sldMk cId="3607751434" sldId="2585"/>
            <ac:spMk id="3" creationId="{406912E7-A02E-3155-7873-D8231DD4CDDA}"/>
          </ac:spMkLst>
        </pc:spChg>
        <pc:spChg chg="mod">
          <ac:chgData name="Roydan Cruz" userId="29eb65febd53f90e" providerId="LiveId" clId="{7C3FD6C1-EBB9-4D8E-A720-383BF030CD99}" dt="2025-12-08T22:52:09.544" v="5739" actId="27636"/>
          <ac:spMkLst>
            <pc:docMk/>
            <pc:sldMk cId="3607751434" sldId="2585"/>
            <ac:spMk id="8" creationId="{DA9FD0E2-AE17-BA55-0EDF-8EECC18C3D2E}"/>
          </ac:spMkLst>
        </pc:spChg>
      </pc:sldChg>
      <pc:sldChg chg="addSp delSp modSp add mod addAnim delAnim modAnim modNotesTx">
        <pc:chgData name="Roydan Cruz" userId="29eb65febd53f90e" providerId="LiveId" clId="{7C3FD6C1-EBB9-4D8E-A720-383BF030CD99}" dt="2025-12-09T00:35:35.964" v="7982" actId="1076"/>
        <pc:sldMkLst>
          <pc:docMk/>
          <pc:sldMk cId="1028361523" sldId="2586"/>
        </pc:sldMkLst>
        <pc:spChg chg="add del mod">
          <ac:chgData name="Roydan Cruz" userId="29eb65febd53f90e" providerId="LiveId" clId="{7C3FD6C1-EBB9-4D8E-A720-383BF030CD99}" dt="2025-12-09T00:35:35.964" v="7982" actId="1076"/>
          <ac:spMkLst>
            <pc:docMk/>
            <pc:sldMk cId="1028361523" sldId="2586"/>
            <ac:spMk id="3" creationId="{FEF9499F-347B-37CC-778D-9A0BDA86259B}"/>
          </ac:spMkLst>
        </pc:spChg>
        <pc:spChg chg="add del mod">
          <ac:chgData name="Roydan Cruz" userId="29eb65febd53f90e" providerId="LiveId" clId="{7C3FD6C1-EBB9-4D8E-A720-383BF030CD99}" dt="2025-12-09T00:35:29.605" v="7981" actId="1076"/>
          <ac:spMkLst>
            <pc:docMk/>
            <pc:sldMk cId="1028361523" sldId="2586"/>
            <ac:spMk id="8" creationId="{2FBB5F5E-BB61-C944-FA57-DD5C8A0C5A37}"/>
          </ac:spMkLst>
        </pc:spChg>
        <pc:spChg chg="add mod">
          <ac:chgData name="Roydan Cruz" userId="29eb65febd53f90e" providerId="LiveId" clId="{7C3FD6C1-EBB9-4D8E-A720-383BF030CD99}" dt="2025-12-09T00:35:26.660" v="7980" actId="1076"/>
          <ac:spMkLst>
            <pc:docMk/>
            <pc:sldMk cId="1028361523" sldId="2586"/>
            <ac:spMk id="9" creationId="{3885064C-DA38-0827-068D-23616044D57C}"/>
          </ac:spMkLst>
        </pc:spChg>
        <pc:spChg chg="add del mod">
          <ac:chgData name="Roydan Cruz" userId="29eb65febd53f90e" providerId="LiveId" clId="{7C3FD6C1-EBB9-4D8E-A720-383BF030CD99}" dt="2025-12-08T22:53:32.728" v="5758" actId="478"/>
          <ac:spMkLst>
            <pc:docMk/>
            <pc:sldMk cId="1028361523" sldId="2586"/>
            <ac:spMk id="10" creationId="{F1470DA6-63D3-ABDB-82FD-F6B6DFC92382}"/>
          </ac:spMkLst>
        </pc:spChg>
        <pc:spChg chg="add mod">
          <ac:chgData name="Roydan Cruz" userId="29eb65febd53f90e" providerId="LiveId" clId="{7C3FD6C1-EBB9-4D8E-A720-383BF030CD99}" dt="2025-12-09T00:35:24.076" v="7979" actId="1076"/>
          <ac:spMkLst>
            <pc:docMk/>
            <pc:sldMk cId="1028361523" sldId="2586"/>
            <ac:spMk id="11" creationId="{58BF17CD-2D62-1ACB-A19F-E449F545A890}"/>
          </ac:spMkLst>
        </pc:spChg>
      </pc:sldChg>
      <pc:sldChg chg="addSp delSp modSp add mod chgLayout">
        <pc:chgData name="Roydan Cruz" userId="29eb65febd53f90e" providerId="LiveId" clId="{7C3FD6C1-EBB9-4D8E-A720-383BF030CD99}" dt="2025-12-09T00:39:03.512" v="8044" actId="20577"/>
        <pc:sldMkLst>
          <pc:docMk/>
          <pc:sldMk cId="868818136" sldId="2587"/>
        </pc:sldMkLst>
        <pc:spChg chg="mod">
          <ac:chgData name="Roydan Cruz" userId="29eb65febd53f90e" providerId="LiveId" clId="{7C3FD6C1-EBB9-4D8E-A720-383BF030CD99}" dt="2025-12-09T00:38:27.567" v="8038" actId="1076"/>
          <ac:spMkLst>
            <pc:docMk/>
            <pc:sldMk cId="868818136" sldId="2587"/>
            <ac:spMk id="2" creationId="{4BA556D0-4A21-AB31-238A-008ACE2760D4}"/>
          </ac:spMkLst>
        </pc:spChg>
        <pc:spChg chg="mod">
          <ac:chgData name="Roydan Cruz" userId="29eb65febd53f90e" providerId="LiveId" clId="{7C3FD6C1-EBB9-4D8E-A720-383BF030CD99}" dt="2025-12-08T23:03:14.624" v="6011" actId="26606"/>
          <ac:spMkLst>
            <pc:docMk/>
            <pc:sldMk cId="868818136" sldId="2587"/>
            <ac:spMk id="4" creationId="{A44D049B-2D3B-C66D-C25E-EA39C16E312F}"/>
          </ac:spMkLst>
        </pc:spChg>
        <pc:spChg chg="mod">
          <ac:chgData name="Roydan Cruz" userId="29eb65febd53f90e" providerId="LiveId" clId="{7C3FD6C1-EBB9-4D8E-A720-383BF030CD99}" dt="2025-12-08T23:03:14.624" v="6011" actId="26606"/>
          <ac:spMkLst>
            <pc:docMk/>
            <pc:sldMk cId="868818136" sldId="2587"/>
            <ac:spMk id="5" creationId="{D9245E7B-7F68-B176-EC8E-9C57B410EB41}"/>
          </ac:spMkLst>
        </pc:spChg>
        <pc:spChg chg="mod">
          <ac:chgData name="Roydan Cruz" userId="29eb65febd53f90e" providerId="LiveId" clId="{7C3FD6C1-EBB9-4D8E-A720-383BF030CD99}" dt="2025-12-08T23:03:14.624" v="6011" actId="26606"/>
          <ac:spMkLst>
            <pc:docMk/>
            <pc:sldMk cId="868818136" sldId="2587"/>
            <ac:spMk id="6" creationId="{2DD9A5D3-3DC0-6AF6-21E9-B73A38F038CA}"/>
          </ac:spMkLst>
        </pc:spChg>
        <pc:spChg chg="add del mod">
          <ac:chgData name="Roydan Cruz" userId="29eb65febd53f90e" providerId="LiveId" clId="{7C3FD6C1-EBB9-4D8E-A720-383BF030CD99}" dt="2025-12-08T23:01:57.825" v="5993"/>
          <ac:spMkLst>
            <pc:docMk/>
            <pc:sldMk cId="868818136" sldId="2587"/>
            <ac:spMk id="7" creationId="{3D27BD67-1B6E-C111-2E3F-EA71CB0D9ECD}"/>
          </ac:spMkLst>
        </pc:spChg>
        <pc:spChg chg="add mod ord">
          <ac:chgData name="Roydan Cruz" userId="29eb65febd53f90e" providerId="LiveId" clId="{7C3FD6C1-EBB9-4D8E-A720-383BF030CD99}" dt="2025-12-09T00:39:03.512" v="8044" actId="20577"/>
          <ac:spMkLst>
            <pc:docMk/>
            <pc:sldMk cId="868818136" sldId="2587"/>
            <ac:spMk id="13" creationId="{AE4C9DCE-4D32-F751-5AF7-04EBD93529C1}"/>
          </ac:spMkLst>
        </pc:spChg>
        <pc:picChg chg="add mod ord">
          <ac:chgData name="Roydan Cruz" userId="29eb65febd53f90e" providerId="LiveId" clId="{7C3FD6C1-EBB9-4D8E-A720-383BF030CD99}" dt="2025-12-09T00:38:34.888" v="8041" actId="14100"/>
          <ac:picMkLst>
            <pc:docMk/>
            <pc:sldMk cId="868818136" sldId="2587"/>
            <ac:picMk id="8" creationId="{4B631B26-FDC0-9916-6D87-EE04E1C32D4D}"/>
          </ac:picMkLst>
        </pc:picChg>
        <pc:picChg chg="add mod">
          <ac:chgData name="Roydan Cruz" userId="29eb65febd53f90e" providerId="LiveId" clId="{7C3FD6C1-EBB9-4D8E-A720-383BF030CD99}" dt="2025-12-09T00:24:05.422" v="7606" actId="1076"/>
          <ac:picMkLst>
            <pc:docMk/>
            <pc:sldMk cId="868818136" sldId="2587"/>
            <ac:picMk id="9" creationId="{E35D3334-3E98-40CC-E54F-253F987C4843}"/>
          </ac:picMkLst>
        </pc:picChg>
        <pc:picChg chg="del">
          <ac:chgData name="Roydan Cruz" userId="29eb65febd53f90e" providerId="LiveId" clId="{7C3FD6C1-EBB9-4D8E-A720-383BF030CD99}" dt="2025-12-08T23:01:33.636" v="5992" actId="478"/>
          <ac:picMkLst>
            <pc:docMk/>
            <pc:sldMk cId="868818136" sldId="2587"/>
            <ac:picMk id="12" creationId="{BC156E48-C9B4-ADFE-3AE0-00916F9BA9F7}"/>
          </ac:picMkLst>
        </pc:picChg>
      </pc:sldChg>
      <pc:sldChg chg="add del">
        <pc:chgData name="Roydan Cruz" userId="29eb65febd53f90e" providerId="LiveId" clId="{7C3FD6C1-EBB9-4D8E-A720-383BF030CD99}" dt="2025-12-08T23:15:15.624" v="6115" actId="47"/>
        <pc:sldMkLst>
          <pc:docMk/>
          <pc:sldMk cId="2883311231" sldId="2588"/>
        </pc:sldMkLst>
      </pc:sldChg>
      <pc:sldChg chg="addSp delSp modSp add mod ord modClrScheme modShow chgLayout">
        <pc:chgData name="Roydan Cruz" userId="29eb65febd53f90e" providerId="LiveId" clId="{7C3FD6C1-EBB9-4D8E-A720-383BF030CD99}" dt="2025-12-09T00:26:25.831" v="7874"/>
        <pc:sldMkLst>
          <pc:docMk/>
          <pc:sldMk cId="1614801648" sldId="2589"/>
        </pc:sldMkLst>
        <pc:spChg chg="mod">
          <ac:chgData name="Roydan Cruz" userId="29eb65febd53f90e" providerId="LiveId" clId="{7C3FD6C1-EBB9-4D8E-A720-383BF030CD99}" dt="2025-12-08T23:09:50.164" v="6067" actId="1076"/>
          <ac:spMkLst>
            <pc:docMk/>
            <pc:sldMk cId="1614801648" sldId="2589"/>
            <ac:spMk id="2" creationId="{C2B40070-367D-4861-F85A-F09B7EA40A97}"/>
          </ac:spMkLst>
        </pc:spChg>
        <pc:spChg chg="mod">
          <ac:chgData name="Roydan Cruz" userId="29eb65febd53f90e" providerId="LiveId" clId="{7C3FD6C1-EBB9-4D8E-A720-383BF030CD99}" dt="2025-12-08T23:04:50.434" v="6024" actId="26606"/>
          <ac:spMkLst>
            <pc:docMk/>
            <pc:sldMk cId="1614801648" sldId="2589"/>
            <ac:spMk id="4" creationId="{E2965E1A-46E7-0A31-8427-A0693064455E}"/>
          </ac:spMkLst>
        </pc:spChg>
        <pc:spChg chg="mod">
          <ac:chgData name="Roydan Cruz" userId="29eb65febd53f90e" providerId="LiveId" clId="{7C3FD6C1-EBB9-4D8E-A720-383BF030CD99}" dt="2025-12-08T23:04:50.434" v="6024" actId="26606"/>
          <ac:spMkLst>
            <pc:docMk/>
            <pc:sldMk cId="1614801648" sldId="2589"/>
            <ac:spMk id="5" creationId="{2D78E4B7-5FC3-4776-2634-2562ED35C968}"/>
          </ac:spMkLst>
        </pc:spChg>
        <pc:spChg chg="mod">
          <ac:chgData name="Roydan Cruz" userId="29eb65febd53f90e" providerId="LiveId" clId="{7C3FD6C1-EBB9-4D8E-A720-383BF030CD99}" dt="2025-12-08T23:04:50.434" v="6024" actId="26606"/>
          <ac:spMkLst>
            <pc:docMk/>
            <pc:sldMk cId="1614801648" sldId="2589"/>
            <ac:spMk id="6" creationId="{47081E5B-EC69-4761-3866-560A3FB6D822}"/>
          </ac:spMkLst>
        </pc:spChg>
        <pc:spChg chg="add del mod">
          <ac:chgData name="Roydan Cruz" userId="29eb65febd53f90e" providerId="LiveId" clId="{7C3FD6C1-EBB9-4D8E-A720-383BF030CD99}" dt="2025-12-08T23:04:45.548" v="6021"/>
          <ac:spMkLst>
            <pc:docMk/>
            <pc:sldMk cId="1614801648" sldId="2589"/>
            <ac:spMk id="9" creationId="{61827CCD-0AC7-CAB6-8571-43A4182DD77F}"/>
          </ac:spMkLst>
        </pc:spChg>
        <pc:spChg chg="add del mod">
          <ac:chgData name="Roydan Cruz" userId="29eb65febd53f90e" providerId="LiveId" clId="{7C3FD6C1-EBB9-4D8E-A720-383BF030CD99}" dt="2025-12-08T23:05:19.182" v="6028" actId="478"/>
          <ac:spMkLst>
            <pc:docMk/>
            <pc:sldMk cId="1614801648" sldId="2589"/>
            <ac:spMk id="12" creationId="{DA0FFA26-83DE-6600-4ABE-55AA7623431E}"/>
          </ac:spMkLst>
        </pc:spChg>
        <pc:spChg chg="mod">
          <ac:chgData name="Roydan Cruz" userId="29eb65febd53f90e" providerId="LiveId" clId="{7C3FD6C1-EBB9-4D8E-A720-383BF030CD99}" dt="2025-12-08T23:15:24.963" v="6117" actId="1076"/>
          <ac:spMkLst>
            <pc:docMk/>
            <pc:sldMk cId="1614801648" sldId="2589"/>
            <ac:spMk id="13" creationId="{34AE2293-E239-850F-A806-71C270D64D21}"/>
          </ac:spMkLst>
        </pc:spChg>
        <pc:spChg chg="add del">
          <ac:chgData name="Roydan Cruz" userId="29eb65febd53f90e" providerId="LiveId" clId="{7C3FD6C1-EBB9-4D8E-A720-383BF030CD99}" dt="2025-12-08T23:09:15.807" v="6057" actId="22"/>
          <ac:spMkLst>
            <pc:docMk/>
            <pc:sldMk cId="1614801648" sldId="2589"/>
            <ac:spMk id="16" creationId="{0DB35BCE-1EF2-F6F8-3553-8261B318866E}"/>
          </ac:spMkLst>
        </pc:spChg>
        <pc:spChg chg="add mod">
          <ac:chgData name="Roydan Cruz" userId="29eb65febd53f90e" providerId="LiveId" clId="{7C3FD6C1-EBB9-4D8E-A720-383BF030CD99}" dt="2025-12-08T23:15:22.556" v="6116" actId="1076"/>
          <ac:spMkLst>
            <pc:docMk/>
            <pc:sldMk cId="1614801648" sldId="2589"/>
            <ac:spMk id="19" creationId="{4DA1EA46-120F-6058-ED91-D22BC1417CA8}"/>
          </ac:spMkLst>
        </pc:spChg>
        <pc:picChg chg="add del mod">
          <ac:chgData name="Roydan Cruz" userId="29eb65febd53f90e" providerId="LiveId" clId="{7C3FD6C1-EBB9-4D8E-A720-383BF030CD99}" dt="2025-12-08T23:04:41.021" v="6020" actId="478"/>
          <ac:picMkLst>
            <pc:docMk/>
            <pc:sldMk cId="1614801648" sldId="2589"/>
            <ac:picMk id="3" creationId="{3F30FFB6-C66E-E80B-0B5A-DC5084ADDA22}"/>
          </ac:picMkLst>
        </pc:picChg>
        <pc:picChg chg="del">
          <ac:chgData name="Roydan Cruz" userId="29eb65febd53f90e" providerId="LiveId" clId="{7C3FD6C1-EBB9-4D8E-A720-383BF030CD99}" dt="2025-12-08T23:04:36.800" v="6018" actId="478"/>
          <ac:picMkLst>
            <pc:docMk/>
            <pc:sldMk cId="1614801648" sldId="2589"/>
            <ac:picMk id="8" creationId="{A869D4AC-D324-14A0-86A3-E99C1DA0FAE8}"/>
          </ac:picMkLst>
        </pc:picChg>
        <pc:picChg chg="add del mod ord">
          <ac:chgData name="Roydan Cruz" userId="29eb65febd53f90e" providerId="LiveId" clId="{7C3FD6C1-EBB9-4D8E-A720-383BF030CD99}" dt="2025-12-08T23:05:18.497" v="6027" actId="478"/>
          <ac:picMkLst>
            <pc:docMk/>
            <pc:sldMk cId="1614801648" sldId="2589"/>
            <ac:picMk id="10" creationId="{B1000343-7E56-C458-B3B2-93B19DAF88DE}"/>
          </ac:picMkLst>
        </pc:picChg>
        <pc:picChg chg="add mod">
          <ac:chgData name="Roydan Cruz" userId="29eb65febd53f90e" providerId="LiveId" clId="{7C3FD6C1-EBB9-4D8E-A720-383BF030CD99}" dt="2025-12-08T23:15:35.804" v="6121" actId="14100"/>
          <ac:picMkLst>
            <pc:docMk/>
            <pc:sldMk cId="1614801648" sldId="2589"/>
            <ac:picMk id="14" creationId="{3ED1BA6B-CC12-B311-3E9D-E932F87006D8}"/>
          </ac:picMkLst>
        </pc:picChg>
        <pc:picChg chg="add mod">
          <ac:chgData name="Roydan Cruz" userId="29eb65febd53f90e" providerId="LiveId" clId="{7C3FD6C1-EBB9-4D8E-A720-383BF030CD99}" dt="2025-12-08T23:15:28.988" v="6119" actId="1076"/>
          <ac:picMkLst>
            <pc:docMk/>
            <pc:sldMk cId="1614801648" sldId="2589"/>
            <ac:picMk id="18" creationId="{E26CB40F-4481-3B7F-DC00-88D39AC0DD0B}"/>
          </ac:picMkLst>
        </pc:picChg>
        <pc:picChg chg="add del mod">
          <ac:chgData name="Roydan Cruz" userId="29eb65febd53f90e" providerId="LiveId" clId="{7C3FD6C1-EBB9-4D8E-A720-383BF030CD99}" dt="2025-12-08T23:13:26.466" v="6094" actId="478"/>
          <ac:picMkLst>
            <pc:docMk/>
            <pc:sldMk cId="1614801648" sldId="2589"/>
            <ac:picMk id="2050" creationId="{A2615395-2C57-99E5-B253-45662C5EA29F}"/>
          </ac:picMkLst>
        </pc:picChg>
        <pc:picChg chg="add del mod">
          <ac:chgData name="Roydan Cruz" userId="29eb65febd53f90e" providerId="LiveId" clId="{7C3FD6C1-EBB9-4D8E-A720-383BF030CD99}" dt="2025-12-08T23:14:04.698" v="6098" actId="478"/>
          <ac:picMkLst>
            <pc:docMk/>
            <pc:sldMk cId="1614801648" sldId="2589"/>
            <ac:picMk id="2052" creationId="{C186FAA9-85C8-3F92-42FA-2B4510EECB1B}"/>
          </ac:picMkLst>
        </pc:picChg>
      </pc:sldChg>
      <pc:sldChg chg="addSp delSp modSp add mod delAnim modAnim modNotesTx">
        <pc:chgData name="Roydan Cruz" userId="29eb65febd53f90e" providerId="LiveId" clId="{7C3FD6C1-EBB9-4D8E-A720-383BF030CD99}" dt="2025-12-09T00:37:22.086" v="8033" actId="1440"/>
        <pc:sldMkLst>
          <pc:docMk/>
          <pc:sldMk cId="1339815223" sldId="2590"/>
        </pc:sldMkLst>
        <pc:spChg chg="mod">
          <ac:chgData name="Roydan Cruz" userId="29eb65febd53f90e" providerId="LiveId" clId="{7C3FD6C1-EBB9-4D8E-A720-383BF030CD99}" dt="2025-12-09T00:36:27.861" v="8023" actId="20577"/>
          <ac:spMkLst>
            <pc:docMk/>
            <pc:sldMk cId="1339815223" sldId="2590"/>
            <ac:spMk id="2" creationId="{D676C0C2-FABB-7E3C-446C-B8673E7E1B15}"/>
          </ac:spMkLst>
        </pc:spChg>
        <pc:spChg chg="mod">
          <ac:chgData name="Roydan Cruz" userId="29eb65febd53f90e" providerId="LiveId" clId="{7C3FD6C1-EBB9-4D8E-A720-383BF030CD99}" dt="2025-12-08T23:43:33.461" v="7059" actId="20577"/>
          <ac:spMkLst>
            <pc:docMk/>
            <pc:sldMk cId="1339815223" sldId="2590"/>
            <ac:spMk id="3" creationId="{CD63AE97-8305-55FD-F6E2-83FE1054D73A}"/>
          </ac:spMkLst>
        </pc:spChg>
        <pc:spChg chg="mod">
          <ac:chgData name="Roydan Cruz" userId="29eb65febd53f90e" providerId="LiveId" clId="{7C3FD6C1-EBB9-4D8E-A720-383BF030CD99}" dt="2025-12-09T00:13:01.983" v="7359" actId="27636"/>
          <ac:spMkLst>
            <pc:docMk/>
            <pc:sldMk cId="1339815223" sldId="2590"/>
            <ac:spMk id="8" creationId="{B77CD47E-AA4A-E321-0BB2-6C83FAB99B63}"/>
          </ac:spMkLst>
        </pc:spChg>
        <pc:spChg chg="mod">
          <ac:chgData name="Roydan Cruz" userId="29eb65febd53f90e" providerId="LiveId" clId="{7C3FD6C1-EBB9-4D8E-A720-383BF030CD99}" dt="2025-12-08T23:44:08.790" v="7158" actId="20577"/>
          <ac:spMkLst>
            <pc:docMk/>
            <pc:sldMk cId="1339815223" sldId="2590"/>
            <ac:spMk id="9" creationId="{29C33D6D-2B26-FCDA-10C8-06C7A2BCFA37}"/>
          </ac:spMkLst>
        </pc:spChg>
        <pc:spChg chg="del mod">
          <ac:chgData name="Roydan Cruz" userId="29eb65febd53f90e" providerId="LiveId" clId="{7C3FD6C1-EBB9-4D8E-A720-383BF030CD99}" dt="2025-12-08T23:45:02.072" v="7227" actId="478"/>
          <ac:spMkLst>
            <pc:docMk/>
            <pc:sldMk cId="1339815223" sldId="2590"/>
            <ac:spMk id="11" creationId="{C04B9787-EA06-CC11-F51E-F5DCA7B6265B}"/>
          </ac:spMkLst>
        </pc:spChg>
        <pc:spChg chg="add del mod">
          <ac:chgData name="Roydan Cruz" userId="29eb65febd53f90e" providerId="LiveId" clId="{7C3FD6C1-EBB9-4D8E-A720-383BF030CD99}" dt="2025-12-09T00:13:56.082" v="7361" actId="478"/>
          <ac:spMkLst>
            <pc:docMk/>
            <pc:sldMk cId="1339815223" sldId="2590"/>
            <ac:spMk id="12" creationId="{D415D43E-ED77-AA39-8005-CBEF110354CB}"/>
          </ac:spMkLst>
        </pc:spChg>
        <pc:spChg chg="add mod">
          <ac:chgData name="Roydan Cruz" userId="29eb65febd53f90e" providerId="LiveId" clId="{7C3FD6C1-EBB9-4D8E-A720-383BF030CD99}" dt="2025-12-09T00:14:47.875" v="7373" actId="1076"/>
          <ac:spMkLst>
            <pc:docMk/>
            <pc:sldMk cId="1339815223" sldId="2590"/>
            <ac:spMk id="14" creationId="{7D4022EA-3259-3525-E0DE-1D274F694ACE}"/>
          </ac:spMkLst>
        </pc:spChg>
        <pc:spChg chg="add mod">
          <ac:chgData name="Roydan Cruz" userId="29eb65febd53f90e" providerId="LiveId" clId="{7C3FD6C1-EBB9-4D8E-A720-383BF030CD99}" dt="2025-12-09T00:14:35.412" v="7370" actId="1076"/>
          <ac:spMkLst>
            <pc:docMk/>
            <pc:sldMk cId="1339815223" sldId="2590"/>
            <ac:spMk id="15" creationId="{2FA4E10D-6B10-17C4-0D79-C8757BEFE7EF}"/>
          </ac:spMkLst>
        </pc:spChg>
        <pc:spChg chg="add del">
          <ac:chgData name="Roydan Cruz" userId="29eb65febd53f90e" providerId="LiveId" clId="{7C3FD6C1-EBB9-4D8E-A720-383BF030CD99}" dt="2025-12-09T00:15:06.347" v="7375" actId="478"/>
          <ac:spMkLst>
            <pc:docMk/>
            <pc:sldMk cId="1339815223" sldId="2590"/>
            <ac:spMk id="16" creationId="{286F3C8F-5CA4-6C83-7F40-FDF6BCE3DAA4}"/>
          </ac:spMkLst>
        </pc:spChg>
        <pc:picChg chg="del">
          <ac:chgData name="Roydan Cruz" userId="29eb65febd53f90e" providerId="LiveId" clId="{7C3FD6C1-EBB9-4D8E-A720-383BF030CD99}" dt="2025-12-09T00:13:53.580" v="7360" actId="478"/>
          <ac:picMkLst>
            <pc:docMk/>
            <pc:sldMk cId="1339815223" sldId="2590"/>
            <ac:picMk id="7" creationId="{6C049E10-2E10-A5FD-4AB4-FE785BDA4224}"/>
          </ac:picMkLst>
        </pc:picChg>
        <pc:picChg chg="add mod">
          <ac:chgData name="Roydan Cruz" userId="29eb65febd53f90e" providerId="LiveId" clId="{7C3FD6C1-EBB9-4D8E-A720-383BF030CD99}" dt="2025-12-09T00:37:22.086" v="8033" actId="1440"/>
          <ac:picMkLst>
            <pc:docMk/>
            <pc:sldMk cId="1339815223" sldId="2590"/>
            <ac:picMk id="18" creationId="{7C8899C3-7FC3-9CC0-E3E4-13042EFCFB4F}"/>
          </ac:picMkLst>
        </pc:picChg>
      </pc:sldChg>
      <pc:sldChg chg="modSp new mod ord">
        <pc:chgData name="Roydan Cruz" userId="29eb65febd53f90e" providerId="LiveId" clId="{7C3FD6C1-EBB9-4D8E-A720-383BF030CD99}" dt="2025-12-09T00:23:01.731" v="7598"/>
        <pc:sldMkLst>
          <pc:docMk/>
          <pc:sldMk cId="1771066871" sldId="2591"/>
        </pc:sldMkLst>
        <pc:spChg chg="mod">
          <ac:chgData name="Roydan Cruz" userId="29eb65febd53f90e" providerId="LiveId" clId="{7C3FD6C1-EBB9-4D8E-A720-383BF030CD99}" dt="2025-12-09T00:19:05.751" v="7392"/>
          <ac:spMkLst>
            <pc:docMk/>
            <pc:sldMk cId="1771066871" sldId="2591"/>
            <ac:spMk id="2" creationId="{2A3DDE54-2345-EA2A-90F7-2387DEC2304A}"/>
          </ac:spMkLst>
        </pc:spChg>
        <pc:spChg chg="mod">
          <ac:chgData name="Roydan Cruz" userId="29eb65febd53f90e" providerId="LiveId" clId="{7C3FD6C1-EBB9-4D8E-A720-383BF030CD99}" dt="2025-12-09T00:19:09.632" v="7394" actId="27636"/>
          <ac:spMkLst>
            <pc:docMk/>
            <pc:sldMk cId="1771066871" sldId="2591"/>
            <ac:spMk id="3" creationId="{E854806C-FF09-20C3-EBC8-4F0A66ECBB12}"/>
          </ac:spMkLst>
        </pc:spChg>
      </pc:sldChg>
      <pc:sldChg chg="addSp delSp modSp add mod ord modAnim">
        <pc:chgData name="Roydan Cruz" userId="29eb65febd53f90e" providerId="LiveId" clId="{7C3FD6C1-EBB9-4D8E-A720-383BF030CD99}" dt="2025-12-09T00:22:54.149" v="7596" actId="1076"/>
        <pc:sldMkLst>
          <pc:docMk/>
          <pc:sldMk cId="222811385" sldId="2592"/>
        </pc:sldMkLst>
        <pc:spChg chg="mod">
          <ac:chgData name="Roydan Cruz" userId="29eb65febd53f90e" providerId="LiveId" clId="{7C3FD6C1-EBB9-4D8E-A720-383BF030CD99}" dt="2025-12-09T00:22:50.342" v="7595" actId="1076"/>
          <ac:spMkLst>
            <pc:docMk/>
            <pc:sldMk cId="222811385" sldId="2592"/>
            <ac:spMk id="2" creationId="{60AE4744-EF7F-270D-37EB-A3DAECB50984}"/>
          </ac:spMkLst>
        </pc:spChg>
        <pc:spChg chg="mod">
          <ac:chgData name="Roydan Cruz" userId="29eb65febd53f90e" providerId="LiveId" clId="{7C3FD6C1-EBB9-4D8E-A720-383BF030CD99}" dt="2025-12-09T00:22:54.149" v="7596" actId="1076"/>
          <ac:spMkLst>
            <pc:docMk/>
            <pc:sldMk cId="222811385" sldId="2592"/>
            <ac:spMk id="8" creationId="{A015847E-260F-2B6E-9ECF-30FC9828132F}"/>
          </ac:spMkLst>
        </pc:spChg>
        <pc:picChg chg="add mod">
          <ac:chgData name="Roydan Cruz" userId="29eb65febd53f90e" providerId="LiveId" clId="{7C3FD6C1-EBB9-4D8E-A720-383BF030CD99}" dt="2025-12-09T00:20:03.276" v="7439" actId="14100"/>
          <ac:picMkLst>
            <pc:docMk/>
            <pc:sldMk cId="222811385" sldId="2592"/>
            <ac:picMk id="3" creationId="{0349CB50-9314-7880-9705-4C35F9EFEC69}"/>
          </ac:picMkLst>
        </pc:picChg>
        <pc:picChg chg="del">
          <ac:chgData name="Roydan Cruz" userId="29eb65febd53f90e" providerId="LiveId" clId="{7C3FD6C1-EBB9-4D8E-A720-383BF030CD99}" dt="2025-12-09T00:19:58.226" v="7437" actId="478"/>
          <ac:picMkLst>
            <pc:docMk/>
            <pc:sldMk cId="222811385" sldId="2592"/>
            <ac:picMk id="14" creationId="{8E92A555-D02F-B4CF-C7A7-8513025A3F94}"/>
          </ac:picMkLst>
        </pc:picChg>
      </pc:sldChg>
      <pc:sldChg chg="modSp new mod">
        <pc:chgData name="Roydan Cruz" userId="29eb65febd53f90e" providerId="LiveId" clId="{7C3FD6C1-EBB9-4D8E-A720-383BF030CD99}" dt="2025-12-09T00:26:42.074" v="7893" actId="20577"/>
        <pc:sldMkLst>
          <pc:docMk/>
          <pc:sldMk cId="708862340" sldId="2593"/>
        </pc:sldMkLst>
        <pc:spChg chg="mod">
          <ac:chgData name="Roydan Cruz" userId="29eb65febd53f90e" providerId="LiveId" clId="{7C3FD6C1-EBB9-4D8E-A720-383BF030CD99}" dt="2025-12-09T00:26:42.074" v="7893" actId="20577"/>
          <ac:spMkLst>
            <pc:docMk/>
            <pc:sldMk cId="708862340" sldId="2593"/>
            <ac:spMk id="2" creationId="{344CA126-A481-FDFF-C7A6-046800D5860B}"/>
          </ac:spMkLst>
        </pc:spChg>
      </pc:sldChg>
      <pc:sldChg chg="modSp new mod">
        <pc:chgData name="Roydan Cruz" userId="29eb65febd53f90e" providerId="LiveId" clId="{7C3FD6C1-EBB9-4D8E-A720-383BF030CD99}" dt="2025-12-09T00:41:14.827" v="8089" actId="108"/>
        <pc:sldMkLst>
          <pc:docMk/>
          <pc:sldMk cId="4197178255" sldId="2594"/>
        </pc:sldMkLst>
        <pc:spChg chg="mod">
          <ac:chgData name="Roydan Cruz" userId="29eb65febd53f90e" providerId="LiveId" clId="{7C3FD6C1-EBB9-4D8E-A720-383BF030CD99}" dt="2025-12-09T00:41:14.827" v="8089" actId="108"/>
          <ac:spMkLst>
            <pc:docMk/>
            <pc:sldMk cId="4197178255" sldId="2594"/>
            <ac:spMk id="2" creationId="{21CB55B8-D75E-497D-BA48-BFB46CB84E2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AE4D7-395F-44C1-B75B-CC97CA8EFAF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46D680C0-EF71-439A-92DD-CD0272981AFB}">
      <dgm:prSet/>
      <dgm:spPr/>
      <dgm:t>
        <a:bodyPr/>
        <a:lstStyle/>
        <a:p>
          <a:pPr>
            <a:lnSpc>
              <a:spcPct val="100000"/>
            </a:lnSpc>
            <a:defRPr b="1"/>
          </a:pPr>
          <a:r>
            <a:rPr lang="en-US"/>
            <a:t>Microeconomic Theory – Life Cycle Hypothesis</a:t>
          </a:r>
        </a:p>
      </dgm:t>
    </dgm:pt>
    <dgm:pt modelId="{4B716F23-4DEF-49A0-8B52-34811719BF2F}" type="parTrans" cxnId="{CA246CD4-5BB7-46C7-A7B1-0CEC59B822CA}">
      <dgm:prSet/>
      <dgm:spPr/>
      <dgm:t>
        <a:bodyPr/>
        <a:lstStyle/>
        <a:p>
          <a:endParaRPr lang="en-US"/>
        </a:p>
      </dgm:t>
    </dgm:pt>
    <dgm:pt modelId="{6D57442A-DABB-4EC8-8402-50AA9FDD7EB9}" type="sibTrans" cxnId="{CA246CD4-5BB7-46C7-A7B1-0CEC59B822CA}">
      <dgm:prSet/>
      <dgm:spPr/>
      <dgm:t>
        <a:bodyPr/>
        <a:lstStyle/>
        <a:p>
          <a:pPr>
            <a:lnSpc>
              <a:spcPct val="100000"/>
            </a:lnSpc>
            <a:defRPr b="1"/>
          </a:pPr>
          <a:endParaRPr lang="en-US"/>
        </a:p>
      </dgm:t>
    </dgm:pt>
    <dgm:pt modelId="{7D3669D2-B847-4050-B8C7-116DD155EC83}">
      <dgm:prSet/>
      <dgm:spPr/>
      <dgm:t>
        <a:bodyPr/>
        <a:lstStyle/>
        <a:p>
          <a:pPr>
            <a:lnSpc>
              <a:spcPct val="100000"/>
            </a:lnSpc>
            <a:buFont typeface="Arial" panose="020B0604020202020204" pitchFamily="34" charset="0"/>
            <a:buChar char="•"/>
          </a:pPr>
          <a:r>
            <a:rPr lang="en-US"/>
            <a:t>Individuals are assumed to be well informed agents who optimize their saving and consumption patterns throughout wealth accumulation and deaccumulation phases.  </a:t>
          </a:r>
        </a:p>
        <a:p>
          <a:pPr>
            <a:lnSpc>
              <a:spcPct val="100000"/>
            </a:lnSpc>
            <a:buFont typeface="Arial" panose="020B0604020202020204" pitchFamily="34" charset="0"/>
            <a:buChar char="•"/>
          </a:pPr>
          <a:r>
            <a:rPr lang="en-US"/>
            <a:t>The underlying assumption is that rational individuals are well informed and plan spending over their lifetimes, taking into account their future income (Hayes, 2025)</a:t>
          </a:r>
        </a:p>
        <a:p>
          <a:pPr>
            <a:lnSpc>
              <a:spcPct val="100000"/>
            </a:lnSpc>
            <a:buFont typeface="Arial" panose="020B0604020202020204" pitchFamily="34" charset="0"/>
            <a:buChar char="•"/>
          </a:pPr>
          <a:endParaRPr lang="en-US"/>
        </a:p>
      </dgm:t>
    </dgm:pt>
    <dgm:pt modelId="{30EDDA27-6A8A-4455-83EF-65BE5A93CE29}" type="parTrans" cxnId="{946C37E3-B177-48FC-B401-C21C147F3538}">
      <dgm:prSet/>
      <dgm:spPr/>
      <dgm:t>
        <a:bodyPr/>
        <a:lstStyle/>
        <a:p>
          <a:endParaRPr lang="en-US"/>
        </a:p>
      </dgm:t>
    </dgm:pt>
    <dgm:pt modelId="{9601934F-30A2-44FB-B5D8-A7BDB88BBCFC}" type="sibTrans" cxnId="{946C37E3-B177-48FC-B401-C21C147F3538}">
      <dgm:prSet/>
      <dgm:spPr/>
      <dgm:t>
        <a:bodyPr/>
        <a:lstStyle/>
        <a:p>
          <a:endParaRPr lang="en-US"/>
        </a:p>
      </dgm:t>
    </dgm:pt>
    <dgm:pt modelId="{8DC05A92-EF63-45FA-B0B4-989D02304F02}">
      <dgm:prSet/>
      <dgm:spPr/>
      <dgm:t>
        <a:bodyPr/>
        <a:lstStyle/>
        <a:p>
          <a:pPr>
            <a:lnSpc>
              <a:spcPct val="100000"/>
            </a:lnSpc>
            <a:defRPr b="1"/>
          </a:pPr>
          <a:r>
            <a:rPr lang="en-US"/>
            <a:t>Financial Theory</a:t>
          </a:r>
        </a:p>
      </dgm:t>
    </dgm:pt>
    <dgm:pt modelId="{D4418E0D-F629-403D-B04E-604586D71729}" type="parTrans" cxnId="{39AA9651-9731-4804-A68A-20F2D3FA492B}">
      <dgm:prSet/>
      <dgm:spPr/>
      <dgm:t>
        <a:bodyPr/>
        <a:lstStyle/>
        <a:p>
          <a:endParaRPr lang="en-US"/>
        </a:p>
      </dgm:t>
    </dgm:pt>
    <dgm:pt modelId="{E05965DC-962D-4A0F-82E8-EF03B419B768}" type="sibTrans" cxnId="{39AA9651-9731-4804-A68A-20F2D3FA492B}">
      <dgm:prSet/>
      <dgm:spPr/>
      <dgm:t>
        <a:bodyPr/>
        <a:lstStyle/>
        <a:p>
          <a:pPr>
            <a:lnSpc>
              <a:spcPct val="100000"/>
            </a:lnSpc>
            <a:defRPr b="1"/>
          </a:pPr>
          <a:endParaRPr lang="en-US"/>
        </a:p>
      </dgm:t>
    </dgm:pt>
    <dgm:pt modelId="{156C4498-47A0-4970-9D53-B2F309937EA6}">
      <dgm:prSet/>
      <dgm:spPr/>
      <dgm:t>
        <a:bodyPr/>
        <a:lstStyle/>
        <a:p>
          <a:pPr>
            <a:lnSpc>
              <a:spcPct val="100000"/>
            </a:lnSpc>
          </a:pPr>
          <a:r>
            <a:rPr lang="en-US"/>
            <a:t>Individuals collect and process all accessible information in a decision-making process to optimize their utility, well being, and profit. </a:t>
          </a:r>
        </a:p>
        <a:p>
          <a:pPr>
            <a:lnSpc>
              <a:spcPct val="100000"/>
            </a:lnSpc>
          </a:pPr>
          <a:r>
            <a:rPr lang="en-US"/>
            <a:t>Individuals have the capacity to continuously revise their current situation based on new information to maximize their utility (Sajid, Mushtaq, Murtaza, Yahiaoui, &amp; Pereira, 2024)</a:t>
          </a:r>
        </a:p>
      </dgm:t>
    </dgm:pt>
    <dgm:pt modelId="{9B99349E-DD05-4B3C-A96A-D319960E0ACA}" type="parTrans" cxnId="{8025716F-6401-4422-B128-24424235E1B5}">
      <dgm:prSet/>
      <dgm:spPr/>
      <dgm:t>
        <a:bodyPr/>
        <a:lstStyle/>
        <a:p>
          <a:endParaRPr lang="en-US"/>
        </a:p>
      </dgm:t>
    </dgm:pt>
    <dgm:pt modelId="{4C9BBBFB-58BB-478F-AD3D-232F99377B06}" type="sibTrans" cxnId="{8025716F-6401-4422-B128-24424235E1B5}">
      <dgm:prSet/>
      <dgm:spPr/>
      <dgm:t>
        <a:bodyPr/>
        <a:lstStyle/>
        <a:p>
          <a:endParaRPr lang="en-US"/>
        </a:p>
      </dgm:t>
    </dgm:pt>
    <dgm:pt modelId="{BFD41581-13C9-40B3-88F0-8F79FA6AA45C}">
      <dgm:prSet/>
      <dgm:spPr/>
      <dgm:t>
        <a:bodyPr/>
        <a:lstStyle/>
        <a:p>
          <a:pPr>
            <a:lnSpc>
              <a:spcPct val="100000"/>
            </a:lnSpc>
            <a:defRPr b="1"/>
          </a:pPr>
          <a:r>
            <a:rPr lang="en-US"/>
            <a:t>Theoretical Limitation</a:t>
          </a:r>
        </a:p>
      </dgm:t>
    </dgm:pt>
    <dgm:pt modelId="{7CCBEC17-0A7F-4BED-A5C6-6FE437FC12F0}" type="parTrans" cxnId="{BC07F063-726B-48E5-923B-FEDAAEA23442}">
      <dgm:prSet/>
      <dgm:spPr/>
      <dgm:t>
        <a:bodyPr/>
        <a:lstStyle/>
        <a:p>
          <a:endParaRPr lang="en-US"/>
        </a:p>
      </dgm:t>
    </dgm:pt>
    <dgm:pt modelId="{D6C6C96F-0534-4A7E-A459-C9CAC3591583}" type="sibTrans" cxnId="{BC07F063-726B-48E5-923B-FEDAAEA23442}">
      <dgm:prSet/>
      <dgm:spPr/>
      <dgm:t>
        <a:bodyPr/>
        <a:lstStyle/>
        <a:p>
          <a:endParaRPr lang="en-US"/>
        </a:p>
      </dgm:t>
    </dgm:pt>
    <dgm:pt modelId="{BF5FFE92-F020-425F-A257-B9796B9DC958}">
      <dgm:prSet/>
      <dgm:spPr/>
      <dgm:t>
        <a:bodyPr/>
        <a:lstStyle/>
        <a:p>
          <a:pPr>
            <a:lnSpc>
              <a:spcPct val="100000"/>
            </a:lnSpc>
          </a:pPr>
          <a:r>
            <a:rPr lang="en-US"/>
            <a:t>Empirical evidence has shown that individuals do not practice rational decision making in various financial areas (Benartzi &amp; Thaler, 2001)</a:t>
          </a:r>
        </a:p>
        <a:p>
          <a:pPr>
            <a:lnSpc>
              <a:spcPct val="100000"/>
            </a:lnSpc>
          </a:pPr>
          <a:r>
            <a:rPr lang="en-US"/>
            <a:t>Research continues to support that financial knowledge does positively contribute to financial decision-making and financial well-being. </a:t>
          </a:r>
        </a:p>
      </dgm:t>
    </dgm:pt>
    <dgm:pt modelId="{D270EFCB-CB8D-426D-A107-EC9F632F03BE}" type="parTrans" cxnId="{810368A6-12AB-4971-A0EB-AA3958485857}">
      <dgm:prSet/>
      <dgm:spPr/>
      <dgm:t>
        <a:bodyPr/>
        <a:lstStyle/>
        <a:p>
          <a:endParaRPr lang="en-US"/>
        </a:p>
      </dgm:t>
    </dgm:pt>
    <dgm:pt modelId="{CAA1A8C3-7E5C-4545-8B39-59F758FF5718}" type="sibTrans" cxnId="{810368A6-12AB-4971-A0EB-AA3958485857}">
      <dgm:prSet/>
      <dgm:spPr/>
      <dgm:t>
        <a:bodyPr/>
        <a:lstStyle/>
        <a:p>
          <a:endParaRPr lang="en-US"/>
        </a:p>
      </dgm:t>
    </dgm:pt>
    <dgm:pt modelId="{177B0E5D-B122-48DA-8775-C5D58C86E7B4}" type="pres">
      <dgm:prSet presAssocID="{9A9AE4D7-395F-44C1-B75B-CC97CA8EFAF2}" presName="Root" presStyleCnt="0">
        <dgm:presLayoutVars>
          <dgm:dir/>
          <dgm:resizeHandles val="exact"/>
        </dgm:presLayoutVars>
      </dgm:prSet>
      <dgm:spPr/>
    </dgm:pt>
    <dgm:pt modelId="{3B0CE649-2D3E-4F4C-BE9D-ADA0F9674BED}" type="pres">
      <dgm:prSet presAssocID="{46D680C0-EF71-439A-92DD-CD0272981AFB}" presName="Composite" presStyleCnt="0"/>
      <dgm:spPr/>
    </dgm:pt>
    <dgm:pt modelId="{41AC4D10-F83F-4B35-8F5C-F3F8F60CE20E}" type="pres">
      <dgm:prSet presAssocID="{46D680C0-EF71-439A-92DD-CD0272981AFB}" presName="Picture" presStyleLbl="node1" presStyleIdx="0" presStyleCnt="3"/>
      <dgm:spPr>
        <a:blipFill>
          <a:blip xmlns:r="http://schemas.openxmlformats.org/officeDocument/2006/relationships" r:embed="rId1"/>
          <a:srcRect/>
          <a:stretch>
            <a:fillRect l="-39000" r="-39000"/>
          </a:stretch>
        </a:blipFill>
      </dgm:spPr>
    </dgm:pt>
    <dgm:pt modelId="{59E47ECD-C40D-4325-8B9E-23E4B92F5839}" type="pres">
      <dgm:prSet presAssocID="{46D680C0-EF71-439A-92DD-CD0272981AFB}" presName="Subtitle" presStyleLbl="revTx" presStyleIdx="0" presStyleCnt="6">
        <dgm:presLayoutVars>
          <dgm:chMax val="0"/>
          <dgm:bulletEnabled/>
        </dgm:presLayoutVars>
      </dgm:prSet>
      <dgm:spPr/>
    </dgm:pt>
    <dgm:pt modelId="{CBFDF6D5-7A7E-453E-9FD5-74B572D8D9EC}" type="pres">
      <dgm:prSet presAssocID="{46D680C0-EF71-439A-92DD-CD0272981AFB}" presName="Description" presStyleLbl="revTx" presStyleIdx="1" presStyleCnt="6">
        <dgm:presLayoutVars>
          <dgm:bulletEnabled/>
        </dgm:presLayoutVars>
      </dgm:prSet>
      <dgm:spPr/>
    </dgm:pt>
    <dgm:pt modelId="{EC6A384C-B08B-48BC-90C8-1956A3D26189}" type="pres">
      <dgm:prSet presAssocID="{6D57442A-DABB-4EC8-8402-50AA9FDD7EB9}" presName="sibTrans" presStyleLbl="sibTrans2D1" presStyleIdx="0" presStyleCnt="0"/>
      <dgm:spPr/>
    </dgm:pt>
    <dgm:pt modelId="{FA2C91C7-4AD1-466A-B0E0-A445AC3FB6E7}" type="pres">
      <dgm:prSet presAssocID="{8DC05A92-EF63-45FA-B0B4-989D02304F02}" presName="Composite" presStyleCnt="0"/>
      <dgm:spPr/>
    </dgm:pt>
    <dgm:pt modelId="{F182A793-EEE1-4807-8458-5B79ACADC8F0}" type="pres">
      <dgm:prSet presAssocID="{8DC05A92-EF63-45FA-B0B4-989D02304F02}" presName="Picture" presStyleLbl="node1" presStyleIdx="1" presStyleCnt="3"/>
      <dgm:spPr>
        <a:blipFill>
          <a:blip xmlns:r="http://schemas.openxmlformats.org/officeDocument/2006/relationships" r:embed="rId2"/>
          <a:srcRect/>
          <a:stretch>
            <a:fillRect l="-18000" r="-18000"/>
          </a:stretch>
        </a:blipFill>
      </dgm:spPr>
      <dgm:extLst>
        <a:ext uri="{E40237B7-FDA0-4F09-8148-C483321AD2D9}">
          <dgm14:cNvPr xmlns:dgm14="http://schemas.microsoft.com/office/drawing/2010/diagram" id="0" name="" descr="Close-up of a pen writing on a chart"/>
        </a:ext>
      </dgm:extLst>
    </dgm:pt>
    <dgm:pt modelId="{4D7270F4-A41E-48D3-8034-D48D38919E7E}" type="pres">
      <dgm:prSet presAssocID="{8DC05A92-EF63-45FA-B0B4-989D02304F02}" presName="Subtitle" presStyleLbl="revTx" presStyleIdx="2" presStyleCnt="6">
        <dgm:presLayoutVars>
          <dgm:chMax val="0"/>
          <dgm:bulletEnabled/>
        </dgm:presLayoutVars>
      </dgm:prSet>
      <dgm:spPr/>
    </dgm:pt>
    <dgm:pt modelId="{B68EB830-7C9C-4F5A-B72D-1CCD27E6562C}" type="pres">
      <dgm:prSet presAssocID="{8DC05A92-EF63-45FA-B0B4-989D02304F02}" presName="Description" presStyleLbl="revTx" presStyleIdx="3" presStyleCnt="6">
        <dgm:presLayoutVars>
          <dgm:bulletEnabled/>
        </dgm:presLayoutVars>
      </dgm:prSet>
      <dgm:spPr/>
    </dgm:pt>
    <dgm:pt modelId="{36A29CFC-25C7-4EBD-83D6-0013450A34C9}" type="pres">
      <dgm:prSet presAssocID="{E05965DC-962D-4A0F-82E8-EF03B419B768}" presName="sibTrans" presStyleLbl="sibTrans2D1" presStyleIdx="0" presStyleCnt="0"/>
      <dgm:spPr/>
    </dgm:pt>
    <dgm:pt modelId="{15705A52-706B-4079-8581-8E0AB03145E5}" type="pres">
      <dgm:prSet presAssocID="{BFD41581-13C9-40B3-88F0-8F79FA6AA45C}" presName="Composite" presStyleCnt="0"/>
      <dgm:spPr/>
    </dgm:pt>
    <dgm:pt modelId="{C148B82F-13A8-4D0F-B39B-C49AC2CACAAC}" type="pres">
      <dgm:prSet presAssocID="{BFD41581-13C9-40B3-88F0-8F79FA6AA45C}" presName="Picture" presStyleLbl="node1" presStyleIdx="2" presStyleCnt="3"/>
      <dgm:spPr>
        <a:blipFill>
          <a:blip xmlns:r="http://schemas.openxmlformats.org/officeDocument/2006/relationships" r:embed="rId3"/>
          <a:srcRect/>
          <a:stretch>
            <a:fillRect l="-38000" r="-38000"/>
          </a:stretch>
        </a:blipFill>
      </dgm:spPr>
    </dgm:pt>
    <dgm:pt modelId="{11DCFE49-9D37-4645-B476-6058E5BBAF66}" type="pres">
      <dgm:prSet presAssocID="{BFD41581-13C9-40B3-88F0-8F79FA6AA45C}" presName="Subtitle" presStyleLbl="revTx" presStyleIdx="4" presStyleCnt="6">
        <dgm:presLayoutVars>
          <dgm:chMax val="0"/>
          <dgm:bulletEnabled/>
        </dgm:presLayoutVars>
      </dgm:prSet>
      <dgm:spPr/>
    </dgm:pt>
    <dgm:pt modelId="{6879A7C8-AA1C-48CA-A49D-8E2434206DAE}" type="pres">
      <dgm:prSet presAssocID="{BFD41581-13C9-40B3-88F0-8F79FA6AA45C}" presName="Description" presStyleLbl="revTx" presStyleIdx="5" presStyleCnt="6">
        <dgm:presLayoutVars>
          <dgm:bulletEnabled/>
        </dgm:presLayoutVars>
      </dgm:prSet>
      <dgm:spPr/>
    </dgm:pt>
  </dgm:ptLst>
  <dgm:cxnLst>
    <dgm:cxn modelId="{BC07F063-726B-48E5-923B-FEDAAEA23442}" srcId="{9A9AE4D7-395F-44C1-B75B-CC97CA8EFAF2}" destId="{BFD41581-13C9-40B3-88F0-8F79FA6AA45C}" srcOrd="2" destOrd="0" parTransId="{7CCBEC17-0A7F-4BED-A5C6-6FE437FC12F0}" sibTransId="{D6C6C96F-0534-4A7E-A459-C9CAC3591583}"/>
    <dgm:cxn modelId="{4818F844-C359-403B-9AF2-03B6340B3521}" type="presOf" srcId="{8DC05A92-EF63-45FA-B0B4-989D02304F02}" destId="{4D7270F4-A41E-48D3-8034-D48D38919E7E}" srcOrd="0" destOrd="0" presId="urn:microsoft.com/office/officeart/2024/3/layout/verticalVisualTextBlock1"/>
    <dgm:cxn modelId="{8025716F-6401-4422-B128-24424235E1B5}" srcId="{8DC05A92-EF63-45FA-B0B4-989D02304F02}" destId="{156C4498-47A0-4970-9D53-B2F309937EA6}" srcOrd="0" destOrd="0" parTransId="{9B99349E-DD05-4B3C-A96A-D319960E0ACA}" sibTransId="{4C9BBBFB-58BB-478F-AD3D-232F99377B06}"/>
    <dgm:cxn modelId="{39AA9651-9731-4804-A68A-20F2D3FA492B}" srcId="{9A9AE4D7-395F-44C1-B75B-CC97CA8EFAF2}" destId="{8DC05A92-EF63-45FA-B0B4-989D02304F02}" srcOrd="1" destOrd="0" parTransId="{D4418E0D-F629-403D-B04E-604586D71729}" sibTransId="{E05965DC-962D-4A0F-82E8-EF03B419B768}"/>
    <dgm:cxn modelId="{A185F052-21B0-43D4-B43C-3598B2FAE3E7}" type="presOf" srcId="{6D57442A-DABB-4EC8-8402-50AA9FDD7EB9}" destId="{EC6A384C-B08B-48BC-90C8-1956A3D26189}" srcOrd="0" destOrd="0" presId="urn:microsoft.com/office/officeart/2024/3/layout/verticalVisualTextBlock1"/>
    <dgm:cxn modelId="{33849254-1753-47C1-BB63-070156DFDDAC}" type="presOf" srcId="{46D680C0-EF71-439A-92DD-CD0272981AFB}" destId="{59E47ECD-C40D-4325-8B9E-23E4B92F5839}" srcOrd="0" destOrd="0" presId="urn:microsoft.com/office/officeart/2024/3/layout/verticalVisualTextBlock1"/>
    <dgm:cxn modelId="{810368A6-12AB-4971-A0EB-AA3958485857}" srcId="{BFD41581-13C9-40B3-88F0-8F79FA6AA45C}" destId="{BF5FFE92-F020-425F-A257-B9796B9DC958}" srcOrd="0" destOrd="0" parTransId="{D270EFCB-CB8D-426D-A107-EC9F632F03BE}" sibTransId="{CAA1A8C3-7E5C-4545-8B39-59F758FF5718}"/>
    <dgm:cxn modelId="{CA246CD4-5BB7-46C7-A7B1-0CEC59B822CA}" srcId="{9A9AE4D7-395F-44C1-B75B-CC97CA8EFAF2}" destId="{46D680C0-EF71-439A-92DD-CD0272981AFB}" srcOrd="0" destOrd="0" parTransId="{4B716F23-4DEF-49A0-8B52-34811719BF2F}" sibTransId="{6D57442A-DABB-4EC8-8402-50AA9FDD7EB9}"/>
    <dgm:cxn modelId="{B19F20D7-290D-4C07-B8EC-3705DA6A7E40}" type="presOf" srcId="{BFD41581-13C9-40B3-88F0-8F79FA6AA45C}" destId="{11DCFE49-9D37-4645-B476-6058E5BBAF66}" srcOrd="0" destOrd="0" presId="urn:microsoft.com/office/officeart/2024/3/layout/verticalVisualTextBlock1"/>
    <dgm:cxn modelId="{3728E3E2-8258-4F0F-A30B-48894CB4C646}" type="presOf" srcId="{9A9AE4D7-395F-44C1-B75B-CC97CA8EFAF2}" destId="{177B0E5D-B122-48DA-8775-C5D58C86E7B4}" srcOrd="0" destOrd="0" presId="urn:microsoft.com/office/officeart/2024/3/layout/verticalVisualTextBlock1"/>
    <dgm:cxn modelId="{946C37E3-B177-48FC-B401-C21C147F3538}" srcId="{46D680C0-EF71-439A-92DD-CD0272981AFB}" destId="{7D3669D2-B847-4050-B8C7-116DD155EC83}" srcOrd="0" destOrd="0" parTransId="{30EDDA27-6A8A-4455-83EF-65BE5A93CE29}" sibTransId="{9601934F-30A2-44FB-B5D8-A7BDB88BBCFC}"/>
    <dgm:cxn modelId="{47A9BCEF-2512-4851-9356-59E21EDCA6F3}" type="presOf" srcId="{E05965DC-962D-4A0F-82E8-EF03B419B768}" destId="{36A29CFC-25C7-4EBD-83D6-0013450A34C9}" srcOrd="0" destOrd="0" presId="urn:microsoft.com/office/officeart/2024/3/layout/verticalVisualTextBlock1"/>
    <dgm:cxn modelId="{C04EFCF1-0106-4839-AB94-28426884A69D}" type="presOf" srcId="{7D3669D2-B847-4050-B8C7-116DD155EC83}" destId="{CBFDF6D5-7A7E-453E-9FD5-74B572D8D9EC}" srcOrd="0" destOrd="0" presId="urn:microsoft.com/office/officeart/2024/3/layout/verticalVisualTextBlock1"/>
    <dgm:cxn modelId="{1CE756F6-47E1-45A8-BC6C-2F034A29E045}" type="presOf" srcId="{BF5FFE92-F020-425F-A257-B9796B9DC958}" destId="{6879A7C8-AA1C-48CA-A49D-8E2434206DAE}" srcOrd="0" destOrd="0" presId="urn:microsoft.com/office/officeart/2024/3/layout/verticalVisualTextBlock1"/>
    <dgm:cxn modelId="{AFBAB1FB-14EB-4000-B3B4-CCB06428404F}" type="presOf" srcId="{156C4498-47A0-4970-9D53-B2F309937EA6}" destId="{B68EB830-7C9C-4F5A-B72D-1CCD27E6562C}" srcOrd="0" destOrd="0" presId="urn:microsoft.com/office/officeart/2024/3/layout/verticalVisualTextBlock1"/>
    <dgm:cxn modelId="{6244EBF5-6AF5-4421-8B01-D5643A99F284}" type="presParOf" srcId="{177B0E5D-B122-48DA-8775-C5D58C86E7B4}" destId="{3B0CE649-2D3E-4F4C-BE9D-ADA0F9674BED}" srcOrd="0" destOrd="0" presId="urn:microsoft.com/office/officeart/2024/3/layout/verticalVisualTextBlock1"/>
    <dgm:cxn modelId="{9F30371E-87E2-4BE3-ACA7-F8FEA057752A}" type="presParOf" srcId="{3B0CE649-2D3E-4F4C-BE9D-ADA0F9674BED}" destId="{41AC4D10-F83F-4B35-8F5C-F3F8F60CE20E}" srcOrd="0" destOrd="0" presId="urn:microsoft.com/office/officeart/2024/3/layout/verticalVisualTextBlock1"/>
    <dgm:cxn modelId="{8D90A9DB-D0DF-4350-8F4D-050580D5AD57}" type="presParOf" srcId="{3B0CE649-2D3E-4F4C-BE9D-ADA0F9674BED}" destId="{59E47ECD-C40D-4325-8B9E-23E4B92F5839}" srcOrd="1" destOrd="0" presId="urn:microsoft.com/office/officeart/2024/3/layout/verticalVisualTextBlock1"/>
    <dgm:cxn modelId="{6B835F75-211E-4BF2-B47A-2416219603A9}" type="presParOf" srcId="{3B0CE649-2D3E-4F4C-BE9D-ADA0F9674BED}" destId="{CBFDF6D5-7A7E-453E-9FD5-74B572D8D9EC}" srcOrd="2" destOrd="0" presId="urn:microsoft.com/office/officeart/2024/3/layout/verticalVisualTextBlock1"/>
    <dgm:cxn modelId="{C8025086-D38F-49FA-AFDB-B2607BE47FE4}" type="presParOf" srcId="{177B0E5D-B122-48DA-8775-C5D58C86E7B4}" destId="{EC6A384C-B08B-48BC-90C8-1956A3D26189}" srcOrd="1" destOrd="0" presId="urn:microsoft.com/office/officeart/2024/3/layout/verticalVisualTextBlock1"/>
    <dgm:cxn modelId="{F18DB9D1-8DBB-495E-BC27-1CDD6AFB4E57}" type="presParOf" srcId="{177B0E5D-B122-48DA-8775-C5D58C86E7B4}" destId="{FA2C91C7-4AD1-466A-B0E0-A445AC3FB6E7}" srcOrd="2" destOrd="0" presId="urn:microsoft.com/office/officeart/2024/3/layout/verticalVisualTextBlock1"/>
    <dgm:cxn modelId="{5F4A8D7F-C104-4EF7-A6DD-4A1033BE1AE3}" type="presParOf" srcId="{FA2C91C7-4AD1-466A-B0E0-A445AC3FB6E7}" destId="{F182A793-EEE1-4807-8458-5B79ACADC8F0}" srcOrd="0" destOrd="0" presId="urn:microsoft.com/office/officeart/2024/3/layout/verticalVisualTextBlock1"/>
    <dgm:cxn modelId="{0E8CA52A-E751-4058-B5E8-999CB4CA9DBE}" type="presParOf" srcId="{FA2C91C7-4AD1-466A-B0E0-A445AC3FB6E7}" destId="{4D7270F4-A41E-48D3-8034-D48D38919E7E}" srcOrd="1" destOrd="0" presId="urn:microsoft.com/office/officeart/2024/3/layout/verticalVisualTextBlock1"/>
    <dgm:cxn modelId="{7158C955-BA05-4198-B3E8-C4811928BEEC}" type="presParOf" srcId="{FA2C91C7-4AD1-466A-B0E0-A445AC3FB6E7}" destId="{B68EB830-7C9C-4F5A-B72D-1CCD27E6562C}" srcOrd="2" destOrd="0" presId="urn:microsoft.com/office/officeart/2024/3/layout/verticalVisualTextBlock1"/>
    <dgm:cxn modelId="{5AC1E49D-1AD4-4D86-AE52-8A80BE8C7A44}" type="presParOf" srcId="{177B0E5D-B122-48DA-8775-C5D58C86E7B4}" destId="{36A29CFC-25C7-4EBD-83D6-0013450A34C9}" srcOrd="3" destOrd="0" presId="urn:microsoft.com/office/officeart/2024/3/layout/verticalVisualTextBlock1"/>
    <dgm:cxn modelId="{41349BB1-28AB-4323-B678-6A4A41467DA5}" type="presParOf" srcId="{177B0E5D-B122-48DA-8775-C5D58C86E7B4}" destId="{15705A52-706B-4079-8581-8E0AB03145E5}" srcOrd="4" destOrd="0" presId="urn:microsoft.com/office/officeart/2024/3/layout/verticalVisualTextBlock1"/>
    <dgm:cxn modelId="{F68FD5CA-FEB9-47B6-92E1-50879C4FD04C}" type="presParOf" srcId="{15705A52-706B-4079-8581-8E0AB03145E5}" destId="{C148B82F-13A8-4D0F-B39B-C49AC2CACAAC}" srcOrd="0" destOrd="0" presId="urn:microsoft.com/office/officeart/2024/3/layout/verticalVisualTextBlock1"/>
    <dgm:cxn modelId="{48C266C8-3EE4-4B95-B50A-F6AC5290F764}" type="presParOf" srcId="{15705A52-706B-4079-8581-8E0AB03145E5}" destId="{11DCFE49-9D37-4645-B476-6058E5BBAF66}" srcOrd="1" destOrd="0" presId="urn:microsoft.com/office/officeart/2024/3/layout/verticalVisualTextBlock1"/>
    <dgm:cxn modelId="{4AE6C063-7FD1-43D8-B6DB-3DDA79CE9E81}" type="presParOf" srcId="{15705A52-706B-4079-8581-8E0AB03145E5}" destId="{6879A7C8-AA1C-48CA-A49D-8E2434206DA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9CEB3-EA84-4079-97ED-6B277F3F0795}"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FF717C08-F790-4AC8-8A8D-65DD5059F851}">
      <dgm:prSet/>
      <dgm:spPr/>
      <dgm:t>
        <a:bodyPr/>
        <a:lstStyle/>
        <a:p>
          <a:pPr>
            <a:lnSpc>
              <a:spcPct val="100000"/>
            </a:lnSpc>
            <a:defRPr b="1"/>
          </a:pPr>
          <a:r>
            <a:rPr lang="en-US"/>
            <a:t>Better Decision making </a:t>
          </a:r>
        </a:p>
      </dgm:t>
    </dgm:pt>
    <dgm:pt modelId="{F6EBE0D5-198D-4CCE-983E-051B294A0879}" type="parTrans" cxnId="{4051E98D-6077-48AE-B26E-9F6C6340479F}">
      <dgm:prSet/>
      <dgm:spPr/>
      <dgm:t>
        <a:bodyPr/>
        <a:lstStyle/>
        <a:p>
          <a:endParaRPr lang="en-US"/>
        </a:p>
      </dgm:t>
    </dgm:pt>
    <dgm:pt modelId="{B76CAA64-4DC2-48DA-842E-AB73EBD9E654}" type="sibTrans" cxnId="{4051E98D-6077-48AE-B26E-9F6C6340479F}">
      <dgm:prSet/>
      <dgm:spPr/>
      <dgm:t>
        <a:bodyPr/>
        <a:lstStyle/>
        <a:p>
          <a:pPr>
            <a:lnSpc>
              <a:spcPct val="100000"/>
            </a:lnSpc>
            <a:defRPr b="1"/>
          </a:pPr>
          <a:endParaRPr lang="en-US"/>
        </a:p>
      </dgm:t>
    </dgm:pt>
    <dgm:pt modelId="{FCC58B53-B367-4066-B544-4A265C892644}">
      <dgm:prSet/>
      <dgm:spPr/>
      <dgm:t>
        <a:bodyPr/>
        <a:lstStyle/>
        <a:p>
          <a:pPr>
            <a:lnSpc>
              <a:spcPct val="100000"/>
            </a:lnSpc>
            <a:buFont typeface="Arial" panose="020B0604020202020204" pitchFamily="34" charset="0"/>
            <a:buNone/>
          </a:pPr>
          <a:r>
            <a:rPr lang="en-US"/>
            <a:t>Individuals who exhibit high financial literacy are likely to make wiser financial decisions, improving their financial well-being </a:t>
          </a:r>
        </a:p>
        <a:p>
          <a:pPr>
            <a:lnSpc>
              <a:spcPct val="100000"/>
            </a:lnSpc>
            <a:buFont typeface="Arial" panose="020B0604020202020204" pitchFamily="34" charset="0"/>
            <a:buNone/>
          </a:pPr>
          <a:r>
            <a:rPr lang="en-US"/>
            <a:t>This improved financial behavior has critical impacts at the macro and micro-level</a:t>
          </a:r>
        </a:p>
      </dgm:t>
    </dgm:pt>
    <dgm:pt modelId="{EF8ADF9C-DE3E-4DCF-A275-0E85FE46F905}" type="parTrans" cxnId="{361F7371-948A-4589-A13D-DF9AD2B41C47}">
      <dgm:prSet/>
      <dgm:spPr/>
      <dgm:t>
        <a:bodyPr/>
        <a:lstStyle/>
        <a:p>
          <a:endParaRPr lang="en-US"/>
        </a:p>
      </dgm:t>
    </dgm:pt>
    <dgm:pt modelId="{794E21E3-7B2D-4C99-9555-A3CB2F65FA0E}" type="sibTrans" cxnId="{361F7371-948A-4589-A13D-DF9AD2B41C47}">
      <dgm:prSet/>
      <dgm:spPr/>
      <dgm:t>
        <a:bodyPr/>
        <a:lstStyle/>
        <a:p>
          <a:endParaRPr lang="en-US"/>
        </a:p>
      </dgm:t>
    </dgm:pt>
    <dgm:pt modelId="{CFB4C60A-BC3D-4C4E-B5E3-A9EA01933450}">
      <dgm:prSet/>
      <dgm:spPr/>
      <dgm:t>
        <a:bodyPr/>
        <a:lstStyle/>
        <a:p>
          <a:pPr>
            <a:lnSpc>
              <a:spcPct val="100000"/>
            </a:lnSpc>
            <a:defRPr b="1"/>
          </a:pPr>
          <a:r>
            <a:rPr lang="en-US"/>
            <a:t>Improved Savings Behavior</a:t>
          </a:r>
        </a:p>
      </dgm:t>
    </dgm:pt>
    <dgm:pt modelId="{D2A3AA87-4732-4D88-9E78-F5212C9DF9DF}" type="parTrans" cxnId="{95A3D96E-1DEE-4C60-81FA-421AA9E5A9BF}">
      <dgm:prSet/>
      <dgm:spPr/>
      <dgm:t>
        <a:bodyPr/>
        <a:lstStyle/>
        <a:p>
          <a:endParaRPr lang="en-US"/>
        </a:p>
      </dgm:t>
    </dgm:pt>
    <dgm:pt modelId="{F4E04F62-181C-446D-8345-025B3CDE93A4}" type="sibTrans" cxnId="{95A3D96E-1DEE-4C60-81FA-421AA9E5A9BF}">
      <dgm:prSet/>
      <dgm:spPr/>
      <dgm:t>
        <a:bodyPr/>
        <a:lstStyle/>
        <a:p>
          <a:pPr>
            <a:lnSpc>
              <a:spcPct val="100000"/>
            </a:lnSpc>
            <a:defRPr b="1"/>
          </a:pPr>
          <a:endParaRPr lang="en-US"/>
        </a:p>
      </dgm:t>
    </dgm:pt>
    <dgm:pt modelId="{20313B12-E669-4578-9B74-8E07DC2B6013}">
      <dgm:prSet/>
      <dgm:spPr/>
      <dgm:t>
        <a:bodyPr/>
        <a:lstStyle/>
        <a:p>
          <a:pPr>
            <a:lnSpc>
              <a:spcPct val="100000"/>
            </a:lnSpc>
          </a:pPr>
          <a:r>
            <a:rPr lang="en-US"/>
            <a:t>Financially literate individuals tend to save more consistently, contributing to their financial security and stability.</a:t>
          </a:r>
        </a:p>
        <a:p>
          <a:pPr>
            <a:lnSpc>
              <a:spcPct val="100000"/>
            </a:lnSpc>
          </a:pPr>
          <a:r>
            <a:rPr lang="en-US"/>
            <a:t>Individuals who display high levels of literacy are more likely to plan for retirement and accumulate much more wealth</a:t>
          </a:r>
        </a:p>
      </dgm:t>
    </dgm:pt>
    <dgm:pt modelId="{BAD2D522-6502-43C4-9310-5C02E3A687D8}" type="parTrans" cxnId="{ECB05DBB-8610-4C6C-B6E4-E5D20BB0F485}">
      <dgm:prSet/>
      <dgm:spPr/>
      <dgm:t>
        <a:bodyPr/>
        <a:lstStyle/>
        <a:p>
          <a:endParaRPr lang="en-US"/>
        </a:p>
      </dgm:t>
    </dgm:pt>
    <dgm:pt modelId="{79DB6CC2-8000-4000-AF98-B1B10F337A04}" type="sibTrans" cxnId="{ECB05DBB-8610-4C6C-B6E4-E5D20BB0F485}">
      <dgm:prSet/>
      <dgm:spPr/>
      <dgm:t>
        <a:bodyPr/>
        <a:lstStyle/>
        <a:p>
          <a:endParaRPr lang="en-US"/>
        </a:p>
      </dgm:t>
    </dgm:pt>
    <dgm:pt modelId="{349F95CE-0BA5-409E-892F-1D095AD1FFB1}">
      <dgm:prSet/>
      <dgm:spPr/>
      <dgm:t>
        <a:bodyPr/>
        <a:lstStyle/>
        <a:p>
          <a:pPr>
            <a:lnSpc>
              <a:spcPct val="100000"/>
            </a:lnSpc>
            <a:defRPr b="1"/>
          </a:pPr>
          <a:r>
            <a:rPr lang="en-US"/>
            <a:t>Increased Participation in Financial Markets</a:t>
          </a:r>
        </a:p>
      </dgm:t>
    </dgm:pt>
    <dgm:pt modelId="{BDCA4301-D558-48A2-AE8F-DA860B2A47F9}" type="parTrans" cxnId="{47A10C67-9638-4838-869D-F57F1FC97B33}">
      <dgm:prSet/>
      <dgm:spPr/>
      <dgm:t>
        <a:bodyPr/>
        <a:lstStyle/>
        <a:p>
          <a:endParaRPr lang="en-US"/>
        </a:p>
      </dgm:t>
    </dgm:pt>
    <dgm:pt modelId="{1965EF4A-7750-4C3D-B4D3-165F2226150F}" type="sibTrans" cxnId="{47A10C67-9638-4838-869D-F57F1FC97B33}">
      <dgm:prSet/>
      <dgm:spPr/>
      <dgm:t>
        <a:bodyPr/>
        <a:lstStyle/>
        <a:p>
          <a:endParaRPr lang="en-US"/>
        </a:p>
      </dgm:t>
    </dgm:pt>
    <dgm:pt modelId="{E69E1123-9149-485F-B8A3-F5C83E0285F5}">
      <dgm:prSet/>
      <dgm:spPr/>
      <dgm:t>
        <a:bodyPr/>
        <a:lstStyle/>
        <a:p>
          <a:pPr>
            <a:lnSpc>
              <a:spcPct val="100000"/>
            </a:lnSpc>
          </a:pPr>
          <a:r>
            <a:rPr lang="en-US" sz="1200"/>
            <a:t>Better understanding of financial services encourages greater interaction with financial securities and services. This can make individuals make optimal financial decisions depending on the economic environment. </a:t>
          </a:r>
        </a:p>
      </dgm:t>
    </dgm:pt>
    <dgm:pt modelId="{C12DAE57-669F-4FC4-ADC7-FF114B6CA952}" type="parTrans" cxnId="{EB63E937-4E85-4C0C-9989-866F19DC1581}">
      <dgm:prSet/>
      <dgm:spPr/>
      <dgm:t>
        <a:bodyPr/>
        <a:lstStyle/>
        <a:p>
          <a:endParaRPr lang="en-US"/>
        </a:p>
      </dgm:t>
    </dgm:pt>
    <dgm:pt modelId="{953BD376-C8C5-4E3C-9D87-1FEE2328998C}" type="sibTrans" cxnId="{EB63E937-4E85-4C0C-9989-866F19DC1581}">
      <dgm:prSet/>
      <dgm:spPr/>
      <dgm:t>
        <a:bodyPr/>
        <a:lstStyle/>
        <a:p>
          <a:endParaRPr lang="en-US"/>
        </a:p>
      </dgm:t>
    </dgm:pt>
    <dgm:pt modelId="{A46DBF05-69AD-4DD1-98DD-897E06AB8A22}">
      <dgm:prSet/>
      <dgm:spPr/>
      <dgm:t>
        <a:bodyPr/>
        <a:lstStyle/>
        <a:p>
          <a:pPr>
            <a:lnSpc>
              <a:spcPct val="100000"/>
            </a:lnSpc>
            <a:buFont typeface="Arial" panose="020B0604020202020204" pitchFamily="34" charset="0"/>
            <a:buNone/>
          </a:pPr>
          <a:r>
            <a:rPr lang="en-US"/>
            <a:t>At the microlevel informed individuals are less likely to be involved in sub-prime loans and have problems or default with them.  </a:t>
          </a:r>
        </a:p>
        <a:p>
          <a:pPr>
            <a:lnSpc>
              <a:spcPct val="100000"/>
            </a:lnSpc>
            <a:buFont typeface="Arial" panose="020B0604020202020204" pitchFamily="34" charset="0"/>
            <a:buNone/>
          </a:pPr>
          <a:r>
            <a:rPr lang="en-US"/>
            <a:t>At the macroeconomic level improved financial behavior will limit the amount of individual involved with sub-prime loan which was a major contributing factor in the global financial crisis of 2008.</a:t>
          </a:r>
        </a:p>
      </dgm:t>
    </dgm:pt>
    <dgm:pt modelId="{3ABFA43C-C191-4A9E-98B7-DAB06D970654}" type="parTrans" cxnId="{C9BE7991-41F5-45B8-8C7C-A3227619906D}">
      <dgm:prSet/>
      <dgm:spPr/>
      <dgm:t>
        <a:bodyPr/>
        <a:lstStyle/>
        <a:p>
          <a:endParaRPr lang="en-US"/>
        </a:p>
      </dgm:t>
    </dgm:pt>
    <dgm:pt modelId="{780751CB-3BB7-497D-9A02-9772FDED159A}" type="sibTrans" cxnId="{C9BE7991-41F5-45B8-8C7C-A3227619906D}">
      <dgm:prSet/>
      <dgm:spPr/>
      <dgm:t>
        <a:bodyPr/>
        <a:lstStyle/>
        <a:p>
          <a:endParaRPr lang="en-US"/>
        </a:p>
      </dgm:t>
    </dgm:pt>
    <dgm:pt modelId="{A57608BB-1A14-4467-AA25-8309C72A91B3}">
      <dgm:prSet custT="1"/>
      <dgm:spPr/>
      <dgm:t>
        <a:bodyPr/>
        <a:lstStyle/>
        <a:p>
          <a:r>
            <a:rPr lang="en-US" sz="1050"/>
            <a:t>Example: During periods of high interest rates and inflation, individuals who display high financial literacy will be more likely to put a portion of their savings in a high yielding savings account or a CD.  </a:t>
          </a:r>
        </a:p>
      </dgm:t>
    </dgm:pt>
    <dgm:pt modelId="{387F3817-1CE2-40E0-873E-37DAD234D8F4}" type="parTrans" cxnId="{B5932D34-80AD-4CBD-A673-EF1FAF0410DE}">
      <dgm:prSet/>
      <dgm:spPr/>
      <dgm:t>
        <a:bodyPr/>
        <a:lstStyle/>
        <a:p>
          <a:endParaRPr lang="en-US"/>
        </a:p>
      </dgm:t>
    </dgm:pt>
    <dgm:pt modelId="{F9BE8C61-C9F2-4B17-828A-FFF3620F149C}" type="sibTrans" cxnId="{B5932D34-80AD-4CBD-A673-EF1FAF0410DE}">
      <dgm:prSet/>
      <dgm:spPr/>
      <dgm:t>
        <a:bodyPr/>
        <a:lstStyle/>
        <a:p>
          <a:endParaRPr lang="en-US"/>
        </a:p>
      </dgm:t>
    </dgm:pt>
    <dgm:pt modelId="{0A36AFC4-0AA7-44D3-B623-1BCD85718DD8}" type="pres">
      <dgm:prSet presAssocID="{A039CEB3-EA84-4079-97ED-6B277F3F0795}" presName="Root" presStyleCnt="0">
        <dgm:presLayoutVars>
          <dgm:dir/>
          <dgm:resizeHandles val="exact"/>
        </dgm:presLayoutVars>
      </dgm:prSet>
      <dgm:spPr/>
    </dgm:pt>
    <dgm:pt modelId="{F376A8C8-B8C1-4D8F-83DC-4BF9FDC3445A}" type="pres">
      <dgm:prSet presAssocID="{FF717C08-F790-4AC8-8A8D-65DD5059F851}" presName="Composite" presStyleCnt="0"/>
      <dgm:spPr/>
    </dgm:pt>
    <dgm:pt modelId="{28A78C48-1134-4F60-850E-9BC01C2388A1}" type="pres">
      <dgm:prSet presAssocID="{FF717C08-F790-4AC8-8A8D-65DD5059F851}" presName="Picture" presStyleLbl="node1" presStyleIdx="0" presStyleCnt="3"/>
      <dgm:spPr>
        <a:blipFill>
          <a:blip xmlns:r="http://schemas.openxmlformats.org/officeDocument/2006/relationships" r:embed="rId1"/>
          <a:srcRect/>
          <a:stretch>
            <a:fillRect l="-21000" r="-21000"/>
          </a:stretch>
        </a:blipFill>
      </dgm:spPr>
    </dgm:pt>
    <dgm:pt modelId="{F56BC9D6-B3FB-412A-8118-E4AF9ADE14C2}" type="pres">
      <dgm:prSet presAssocID="{FF717C08-F790-4AC8-8A8D-65DD5059F851}" presName="Subtitle" presStyleLbl="revTx" presStyleIdx="0" presStyleCnt="6">
        <dgm:presLayoutVars>
          <dgm:chMax val="0"/>
          <dgm:bulletEnabled/>
        </dgm:presLayoutVars>
      </dgm:prSet>
      <dgm:spPr/>
    </dgm:pt>
    <dgm:pt modelId="{E175C82E-7D62-4B1F-85CC-8BA761F9F0CC}" type="pres">
      <dgm:prSet presAssocID="{FF717C08-F790-4AC8-8A8D-65DD5059F851}" presName="Description" presStyleLbl="revTx" presStyleIdx="1" presStyleCnt="6">
        <dgm:presLayoutVars>
          <dgm:bulletEnabled/>
        </dgm:presLayoutVars>
      </dgm:prSet>
      <dgm:spPr/>
    </dgm:pt>
    <dgm:pt modelId="{68C1E28C-2965-489E-BADE-A25A928A3D0E}" type="pres">
      <dgm:prSet presAssocID="{B76CAA64-4DC2-48DA-842E-AB73EBD9E654}" presName="sibTrans" presStyleLbl="sibTrans2D1" presStyleIdx="0" presStyleCnt="0"/>
      <dgm:spPr/>
    </dgm:pt>
    <dgm:pt modelId="{1C4BCE50-8D96-4A55-A98D-F2D663D25028}" type="pres">
      <dgm:prSet presAssocID="{CFB4C60A-BC3D-4C4E-B5E3-A9EA01933450}" presName="Composite" presStyleCnt="0"/>
      <dgm:spPr/>
    </dgm:pt>
    <dgm:pt modelId="{3ECE6806-1824-42EA-9D08-B0B015135DB8}" type="pres">
      <dgm:prSet presAssocID="{CFB4C60A-BC3D-4C4E-B5E3-A9EA01933450}" presName="Picture" presStyleLbl="node1" presStyleIdx="1" presStyleCnt="3"/>
      <dgm:spPr>
        <a:blipFill>
          <a:blip xmlns:r="http://schemas.openxmlformats.org/officeDocument/2006/relationships" r:embed="rId2"/>
          <a:srcRect/>
          <a:stretch>
            <a:fillRect l="-25000" r="-25000"/>
          </a:stretch>
        </a:blipFill>
      </dgm:spPr>
    </dgm:pt>
    <dgm:pt modelId="{635AD164-6BAD-422C-9551-A00901335984}" type="pres">
      <dgm:prSet presAssocID="{CFB4C60A-BC3D-4C4E-B5E3-A9EA01933450}" presName="Subtitle" presStyleLbl="revTx" presStyleIdx="2" presStyleCnt="6">
        <dgm:presLayoutVars>
          <dgm:chMax val="0"/>
          <dgm:bulletEnabled/>
        </dgm:presLayoutVars>
      </dgm:prSet>
      <dgm:spPr/>
    </dgm:pt>
    <dgm:pt modelId="{A5695CBD-F541-4B51-B0CC-48A1E772C22D}" type="pres">
      <dgm:prSet presAssocID="{CFB4C60A-BC3D-4C4E-B5E3-A9EA01933450}" presName="Description" presStyleLbl="revTx" presStyleIdx="3" presStyleCnt="6">
        <dgm:presLayoutVars>
          <dgm:bulletEnabled/>
        </dgm:presLayoutVars>
      </dgm:prSet>
      <dgm:spPr/>
    </dgm:pt>
    <dgm:pt modelId="{2F62DADE-5C26-417C-9865-0F8FC70370B0}" type="pres">
      <dgm:prSet presAssocID="{F4E04F62-181C-446D-8345-025B3CDE93A4}" presName="sibTrans" presStyleLbl="sibTrans2D1" presStyleIdx="0" presStyleCnt="0"/>
      <dgm:spPr/>
    </dgm:pt>
    <dgm:pt modelId="{8AAE6C9D-1832-44F2-AACB-4ACFE63C54B3}" type="pres">
      <dgm:prSet presAssocID="{349F95CE-0BA5-409E-892F-1D095AD1FFB1}" presName="Composite" presStyleCnt="0"/>
      <dgm:spPr/>
    </dgm:pt>
    <dgm:pt modelId="{A06D8904-391D-447B-B317-FCC97568C8A0}" type="pres">
      <dgm:prSet presAssocID="{349F95CE-0BA5-409E-892F-1D095AD1FFB1}" presName="Picture" presStyleLbl="node1" presStyleIdx="2" presStyleCnt="3"/>
      <dgm:spPr>
        <a:blipFill>
          <a:blip xmlns:r="http://schemas.openxmlformats.org/officeDocument/2006/relationships" r:embed="rId3"/>
          <a:srcRect/>
          <a:stretch>
            <a:fillRect l="-25000" r="-25000"/>
          </a:stretch>
        </a:blipFill>
      </dgm:spPr>
    </dgm:pt>
    <dgm:pt modelId="{7A137593-CA73-4194-B113-685D8E70CC65}" type="pres">
      <dgm:prSet presAssocID="{349F95CE-0BA5-409E-892F-1D095AD1FFB1}" presName="Subtitle" presStyleLbl="revTx" presStyleIdx="4" presStyleCnt="6">
        <dgm:presLayoutVars>
          <dgm:chMax val="0"/>
          <dgm:bulletEnabled/>
        </dgm:presLayoutVars>
      </dgm:prSet>
      <dgm:spPr/>
    </dgm:pt>
    <dgm:pt modelId="{15340A57-9A3C-4A36-BCB1-37D966ACBB76}" type="pres">
      <dgm:prSet presAssocID="{349F95CE-0BA5-409E-892F-1D095AD1FFB1}" presName="Description" presStyleLbl="revTx" presStyleIdx="5" presStyleCnt="6">
        <dgm:presLayoutVars>
          <dgm:bulletEnabled/>
        </dgm:presLayoutVars>
      </dgm:prSet>
      <dgm:spPr/>
    </dgm:pt>
  </dgm:ptLst>
  <dgm:cxnLst>
    <dgm:cxn modelId="{A5596607-2CFD-4F9B-9AE4-EDB8F9E710FC}" type="presOf" srcId="{CFB4C60A-BC3D-4C4E-B5E3-A9EA01933450}" destId="{635AD164-6BAD-422C-9551-A00901335984}" srcOrd="0" destOrd="0" presId="urn:microsoft.com/office/officeart/2024/3/layout/verticalVisualTextBlock1"/>
    <dgm:cxn modelId="{FDEF3B1B-C3DA-4F0D-8D08-92F7E1575652}" type="presOf" srcId="{20313B12-E669-4578-9B74-8E07DC2B6013}" destId="{A5695CBD-F541-4B51-B0CC-48A1E772C22D}" srcOrd="0" destOrd="0" presId="urn:microsoft.com/office/officeart/2024/3/layout/verticalVisualTextBlock1"/>
    <dgm:cxn modelId="{B5932D34-80AD-4CBD-A673-EF1FAF0410DE}" srcId="{E69E1123-9149-485F-B8A3-F5C83E0285F5}" destId="{A57608BB-1A14-4467-AA25-8309C72A91B3}" srcOrd="0" destOrd="0" parTransId="{387F3817-1CE2-40E0-873E-37DAD234D8F4}" sibTransId="{F9BE8C61-C9F2-4B17-828A-FFF3620F149C}"/>
    <dgm:cxn modelId="{EB63E937-4E85-4C0C-9989-866F19DC1581}" srcId="{349F95CE-0BA5-409E-892F-1D095AD1FFB1}" destId="{E69E1123-9149-485F-B8A3-F5C83E0285F5}" srcOrd="0" destOrd="0" parTransId="{C12DAE57-669F-4FC4-ADC7-FF114B6CA952}" sibTransId="{953BD376-C8C5-4E3C-9D87-1FEE2328998C}"/>
    <dgm:cxn modelId="{4A4BF63B-66F7-49F2-9CB7-54A83799227C}" type="presOf" srcId="{B76CAA64-4DC2-48DA-842E-AB73EBD9E654}" destId="{68C1E28C-2965-489E-BADE-A25A928A3D0E}" srcOrd="0" destOrd="0" presId="urn:microsoft.com/office/officeart/2024/3/layout/verticalVisualTextBlock1"/>
    <dgm:cxn modelId="{81EDEB44-DC9D-40DD-8229-B214A6CA1D9D}" type="presOf" srcId="{FCC58B53-B367-4066-B544-4A265C892644}" destId="{E175C82E-7D62-4B1F-85CC-8BA761F9F0CC}" srcOrd="0" destOrd="0" presId="urn:microsoft.com/office/officeart/2024/3/layout/verticalVisualTextBlock1"/>
    <dgm:cxn modelId="{47A10C67-9638-4838-869D-F57F1FC97B33}" srcId="{A039CEB3-EA84-4079-97ED-6B277F3F0795}" destId="{349F95CE-0BA5-409E-892F-1D095AD1FFB1}" srcOrd="2" destOrd="0" parTransId="{BDCA4301-D558-48A2-AE8F-DA860B2A47F9}" sibTransId="{1965EF4A-7750-4C3D-B4D3-165F2226150F}"/>
    <dgm:cxn modelId="{1547124E-294C-4989-BA31-A3EDF66187AB}" type="presOf" srcId="{A46DBF05-69AD-4DD1-98DD-897E06AB8A22}" destId="{E175C82E-7D62-4B1F-85CC-8BA761F9F0CC}" srcOrd="0" destOrd="1" presId="urn:microsoft.com/office/officeart/2024/3/layout/verticalVisualTextBlock1"/>
    <dgm:cxn modelId="{95A3D96E-1DEE-4C60-81FA-421AA9E5A9BF}" srcId="{A039CEB3-EA84-4079-97ED-6B277F3F0795}" destId="{CFB4C60A-BC3D-4C4E-B5E3-A9EA01933450}" srcOrd="1" destOrd="0" parTransId="{D2A3AA87-4732-4D88-9E78-F5212C9DF9DF}" sibTransId="{F4E04F62-181C-446D-8345-025B3CDE93A4}"/>
    <dgm:cxn modelId="{361F7371-948A-4589-A13D-DF9AD2B41C47}" srcId="{FF717C08-F790-4AC8-8A8D-65DD5059F851}" destId="{FCC58B53-B367-4066-B544-4A265C892644}" srcOrd="0" destOrd="0" parTransId="{EF8ADF9C-DE3E-4DCF-A275-0E85FE46F905}" sibTransId="{794E21E3-7B2D-4C99-9555-A3CB2F65FA0E}"/>
    <dgm:cxn modelId="{A9E81A77-7868-4D89-883B-AE90CB149C5E}" type="presOf" srcId="{A57608BB-1A14-4467-AA25-8309C72A91B3}" destId="{15340A57-9A3C-4A36-BCB1-37D966ACBB76}" srcOrd="0" destOrd="1" presId="urn:microsoft.com/office/officeart/2024/3/layout/verticalVisualTextBlock1"/>
    <dgm:cxn modelId="{4051E98D-6077-48AE-B26E-9F6C6340479F}" srcId="{A039CEB3-EA84-4079-97ED-6B277F3F0795}" destId="{FF717C08-F790-4AC8-8A8D-65DD5059F851}" srcOrd="0" destOrd="0" parTransId="{F6EBE0D5-198D-4CCE-983E-051B294A0879}" sibTransId="{B76CAA64-4DC2-48DA-842E-AB73EBD9E654}"/>
    <dgm:cxn modelId="{C9BE7991-41F5-45B8-8C7C-A3227619906D}" srcId="{FF717C08-F790-4AC8-8A8D-65DD5059F851}" destId="{A46DBF05-69AD-4DD1-98DD-897E06AB8A22}" srcOrd="1" destOrd="0" parTransId="{3ABFA43C-C191-4A9E-98B7-DAB06D970654}" sibTransId="{780751CB-3BB7-497D-9A02-9772FDED159A}"/>
    <dgm:cxn modelId="{5A3F6FAF-6105-4A3C-9AB8-9B1C7FAAC4AB}" type="presOf" srcId="{A039CEB3-EA84-4079-97ED-6B277F3F0795}" destId="{0A36AFC4-0AA7-44D3-B623-1BCD85718DD8}" srcOrd="0" destOrd="0" presId="urn:microsoft.com/office/officeart/2024/3/layout/verticalVisualTextBlock1"/>
    <dgm:cxn modelId="{ECB05DBB-8610-4C6C-B6E4-E5D20BB0F485}" srcId="{CFB4C60A-BC3D-4C4E-B5E3-A9EA01933450}" destId="{20313B12-E669-4578-9B74-8E07DC2B6013}" srcOrd="0" destOrd="0" parTransId="{BAD2D522-6502-43C4-9310-5C02E3A687D8}" sibTransId="{79DB6CC2-8000-4000-AF98-B1B10F337A04}"/>
    <dgm:cxn modelId="{B51A87C8-CD93-4611-BC39-A10B1252C559}" type="presOf" srcId="{FF717C08-F790-4AC8-8A8D-65DD5059F851}" destId="{F56BC9D6-B3FB-412A-8118-E4AF9ADE14C2}" srcOrd="0" destOrd="0" presId="urn:microsoft.com/office/officeart/2024/3/layout/verticalVisualTextBlock1"/>
    <dgm:cxn modelId="{F5AAC5C9-C1E9-4C31-9C00-36F0C442E6F1}" type="presOf" srcId="{349F95CE-0BA5-409E-892F-1D095AD1FFB1}" destId="{7A137593-CA73-4194-B113-685D8E70CC65}" srcOrd="0" destOrd="0" presId="urn:microsoft.com/office/officeart/2024/3/layout/verticalVisualTextBlock1"/>
    <dgm:cxn modelId="{8C6DC2DC-093B-41F4-A70D-D33A96973158}" type="presOf" srcId="{F4E04F62-181C-446D-8345-025B3CDE93A4}" destId="{2F62DADE-5C26-417C-9865-0F8FC70370B0}" srcOrd="0" destOrd="0" presId="urn:microsoft.com/office/officeart/2024/3/layout/verticalVisualTextBlock1"/>
    <dgm:cxn modelId="{ED5F6AFA-7595-48A3-BFA3-66C92009DDF1}" type="presOf" srcId="{E69E1123-9149-485F-B8A3-F5C83E0285F5}" destId="{15340A57-9A3C-4A36-BCB1-37D966ACBB76}" srcOrd="0" destOrd="0" presId="urn:microsoft.com/office/officeart/2024/3/layout/verticalVisualTextBlock1"/>
    <dgm:cxn modelId="{63598995-ACCB-4031-9359-C710B3E650FC}" type="presParOf" srcId="{0A36AFC4-0AA7-44D3-B623-1BCD85718DD8}" destId="{F376A8C8-B8C1-4D8F-83DC-4BF9FDC3445A}" srcOrd="0" destOrd="0" presId="urn:microsoft.com/office/officeart/2024/3/layout/verticalVisualTextBlock1"/>
    <dgm:cxn modelId="{49B0A38C-9881-46B3-BEC6-3F79FE893FEF}" type="presParOf" srcId="{F376A8C8-B8C1-4D8F-83DC-4BF9FDC3445A}" destId="{28A78C48-1134-4F60-850E-9BC01C2388A1}" srcOrd="0" destOrd="0" presId="urn:microsoft.com/office/officeart/2024/3/layout/verticalVisualTextBlock1"/>
    <dgm:cxn modelId="{FEA5F706-F57B-4323-8E00-C1D1CF3279D2}" type="presParOf" srcId="{F376A8C8-B8C1-4D8F-83DC-4BF9FDC3445A}" destId="{F56BC9D6-B3FB-412A-8118-E4AF9ADE14C2}" srcOrd="1" destOrd="0" presId="urn:microsoft.com/office/officeart/2024/3/layout/verticalVisualTextBlock1"/>
    <dgm:cxn modelId="{73EE29C4-CA77-4E31-BC18-B200740CD99F}" type="presParOf" srcId="{F376A8C8-B8C1-4D8F-83DC-4BF9FDC3445A}" destId="{E175C82E-7D62-4B1F-85CC-8BA761F9F0CC}" srcOrd="2" destOrd="0" presId="urn:microsoft.com/office/officeart/2024/3/layout/verticalVisualTextBlock1"/>
    <dgm:cxn modelId="{83FE9DC7-BFE7-4B32-8F8C-D1FECE74C2BC}" type="presParOf" srcId="{0A36AFC4-0AA7-44D3-B623-1BCD85718DD8}" destId="{68C1E28C-2965-489E-BADE-A25A928A3D0E}" srcOrd="1" destOrd="0" presId="urn:microsoft.com/office/officeart/2024/3/layout/verticalVisualTextBlock1"/>
    <dgm:cxn modelId="{77BBC6B4-014C-4E75-AF0A-1C7828647E04}" type="presParOf" srcId="{0A36AFC4-0AA7-44D3-B623-1BCD85718DD8}" destId="{1C4BCE50-8D96-4A55-A98D-F2D663D25028}" srcOrd="2" destOrd="0" presId="urn:microsoft.com/office/officeart/2024/3/layout/verticalVisualTextBlock1"/>
    <dgm:cxn modelId="{BD47F9EF-1425-4A61-8BFE-7E21CC8DDF9C}" type="presParOf" srcId="{1C4BCE50-8D96-4A55-A98D-F2D663D25028}" destId="{3ECE6806-1824-42EA-9D08-B0B015135DB8}" srcOrd="0" destOrd="0" presId="urn:microsoft.com/office/officeart/2024/3/layout/verticalVisualTextBlock1"/>
    <dgm:cxn modelId="{294C42C1-C2C6-47B2-AA83-FBAE622651AB}" type="presParOf" srcId="{1C4BCE50-8D96-4A55-A98D-F2D663D25028}" destId="{635AD164-6BAD-422C-9551-A00901335984}" srcOrd="1" destOrd="0" presId="urn:microsoft.com/office/officeart/2024/3/layout/verticalVisualTextBlock1"/>
    <dgm:cxn modelId="{53D83B27-267C-47F0-AB7F-54160E75D4BC}" type="presParOf" srcId="{1C4BCE50-8D96-4A55-A98D-F2D663D25028}" destId="{A5695CBD-F541-4B51-B0CC-48A1E772C22D}" srcOrd="2" destOrd="0" presId="urn:microsoft.com/office/officeart/2024/3/layout/verticalVisualTextBlock1"/>
    <dgm:cxn modelId="{90B4CAAB-F302-4E8C-86FA-8F5C15AF5F94}" type="presParOf" srcId="{0A36AFC4-0AA7-44D3-B623-1BCD85718DD8}" destId="{2F62DADE-5C26-417C-9865-0F8FC70370B0}" srcOrd="3" destOrd="0" presId="urn:microsoft.com/office/officeart/2024/3/layout/verticalVisualTextBlock1"/>
    <dgm:cxn modelId="{C1456405-FBF3-47EC-B73E-9D65CB3BD158}" type="presParOf" srcId="{0A36AFC4-0AA7-44D3-B623-1BCD85718DD8}" destId="{8AAE6C9D-1832-44F2-AACB-4ACFE63C54B3}" srcOrd="4" destOrd="0" presId="urn:microsoft.com/office/officeart/2024/3/layout/verticalVisualTextBlock1"/>
    <dgm:cxn modelId="{D97309E2-C4D8-47FD-A213-07AF4859ABE2}" type="presParOf" srcId="{8AAE6C9D-1832-44F2-AACB-4ACFE63C54B3}" destId="{A06D8904-391D-447B-B317-FCC97568C8A0}" srcOrd="0" destOrd="0" presId="urn:microsoft.com/office/officeart/2024/3/layout/verticalVisualTextBlock1"/>
    <dgm:cxn modelId="{A9FE825C-09A4-49F6-8D58-7D29CF54DFB1}" type="presParOf" srcId="{8AAE6C9D-1832-44F2-AACB-4ACFE63C54B3}" destId="{7A137593-CA73-4194-B113-685D8E70CC65}" srcOrd="1" destOrd="0" presId="urn:microsoft.com/office/officeart/2024/3/layout/verticalVisualTextBlock1"/>
    <dgm:cxn modelId="{10DF8516-09E2-485B-9D01-FE857B194879}" type="presParOf" srcId="{8AAE6C9D-1832-44F2-AACB-4ACFE63C54B3}" destId="{15340A57-9A3C-4A36-BCB1-37D966ACBB7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74AF82-C2B8-4843-B6BA-1EE5778130B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B2A2B06-F25B-4092-8030-A9EC49EBFEE8}">
      <dgm:prSet phldrT="[Text]"/>
      <dgm:spPr/>
      <dgm:t>
        <a:bodyPr/>
        <a:lstStyle/>
        <a:p>
          <a:pPr>
            <a:buNone/>
          </a:pPr>
          <a:r>
            <a:rPr lang="en-US"/>
            <a:t>Identify:</a:t>
          </a:r>
        </a:p>
        <a:p>
          <a:pPr>
            <a:buNone/>
          </a:pPr>
          <a:r>
            <a:rPr lang="en-US"/>
            <a:t>The first step is identifying the treatment, confounders, and the outcome of interest.</a:t>
          </a:r>
        </a:p>
      </dgm:t>
    </dgm:pt>
    <dgm:pt modelId="{213D55AE-B661-4EFB-8F95-62B26C7331D3}" type="parTrans" cxnId="{9F79A3BE-C4C2-4F8E-BF15-CCE8D272CEEE}">
      <dgm:prSet/>
      <dgm:spPr/>
      <dgm:t>
        <a:bodyPr/>
        <a:lstStyle/>
        <a:p>
          <a:endParaRPr lang="en-US"/>
        </a:p>
      </dgm:t>
    </dgm:pt>
    <dgm:pt modelId="{E5284F89-BFB4-4FBC-8D32-E3C67CD67E3E}" type="sibTrans" cxnId="{9F79A3BE-C4C2-4F8E-BF15-CCE8D272CEEE}">
      <dgm:prSet/>
      <dgm:spPr/>
      <dgm:t>
        <a:bodyPr/>
        <a:lstStyle/>
        <a:p>
          <a:endParaRPr lang="en-US"/>
        </a:p>
      </dgm:t>
    </dgm:pt>
    <dgm:pt modelId="{48187430-D645-49AF-801D-5CA3B0828E32}">
      <dgm:prSet phldrT="[Text]"/>
      <dgm:spPr/>
      <dgm:t>
        <a:bodyPr/>
        <a:lstStyle/>
        <a:p>
          <a:pPr algn="ctr">
            <a:buNone/>
          </a:pPr>
          <a:r>
            <a:rPr lang="en-US"/>
            <a:t>Debiasing Step:</a:t>
          </a:r>
        </a:p>
        <a:p>
          <a:pPr algn="ctr">
            <a:buNone/>
          </a:pPr>
          <a:r>
            <a:rPr lang="en-US"/>
            <a:t> Regresses the treatment on the confounders to obtain the residuals of the treatment.</a:t>
          </a:r>
        </a:p>
        <a:p>
          <a:pPr algn="l">
            <a:buNone/>
          </a:pPr>
          <a:r>
            <a:rPr lang="en-US"/>
            <a:t>A. Treatment = function (Confounders)</a:t>
          </a:r>
        </a:p>
        <a:p>
          <a:pPr algn="l">
            <a:buNone/>
          </a:pPr>
          <a:r>
            <a:rPr lang="en-US"/>
            <a:t>B. Obtain Residuals</a:t>
          </a:r>
        </a:p>
      </dgm:t>
    </dgm:pt>
    <dgm:pt modelId="{41F524CD-D1EF-459E-ACC3-3DB3759BEFD7}" type="parTrans" cxnId="{7667F77F-1AB7-437F-8148-EE870FC4DAEC}">
      <dgm:prSet/>
      <dgm:spPr/>
      <dgm:t>
        <a:bodyPr/>
        <a:lstStyle/>
        <a:p>
          <a:endParaRPr lang="en-US"/>
        </a:p>
      </dgm:t>
    </dgm:pt>
    <dgm:pt modelId="{607FA8C0-9ED1-4E45-98DB-9F7B33E966CD}" type="sibTrans" cxnId="{7667F77F-1AB7-437F-8148-EE870FC4DAEC}">
      <dgm:prSet/>
      <dgm:spPr/>
      <dgm:t>
        <a:bodyPr/>
        <a:lstStyle/>
        <a:p>
          <a:endParaRPr lang="en-US"/>
        </a:p>
      </dgm:t>
    </dgm:pt>
    <dgm:pt modelId="{75B63857-6470-4F55-B097-2828F41CEC29}">
      <dgm:prSet phldrT="[Text]"/>
      <dgm:spPr/>
      <dgm:t>
        <a:bodyPr/>
        <a:lstStyle/>
        <a:p>
          <a:pPr algn="ctr"/>
          <a:r>
            <a:rPr lang="en-US"/>
            <a:t>Denoising Step:</a:t>
          </a:r>
        </a:p>
        <a:p>
          <a:pPr algn="ctr"/>
          <a:r>
            <a:rPr lang="en-US"/>
            <a:t>The outcome is regressed on the confounders to obtain the residuals</a:t>
          </a:r>
        </a:p>
        <a:p>
          <a:pPr algn="ctr"/>
          <a:endParaRPr lang="en-US"/>
        </a:p>
        <a:p>
          <a:pPr algn="l"/>
          <a:r>
            <a:rPr lang="en-US"/>
            <a:t>C. Outcome = function (Confounders)</a:t>
          </a:r>
        </a:p>
        <a:p>
          <a:pPr algn="l"/>
          <a:r>
            <a:rPr lang="en-US"/>
            <a:t>D.  Obtain Residuals</a:t>
          </a:r>
        </a:p>
      </dgm:t>
    </dgm:pt>
    <dgm:pt modelId="{EE235A1D-5ABD-4EBF-B751-A82163898F4D}" type="parTrans" cxnId="{C4890C43-8345-4B79-9314-AA2BC2B07288}">
      <dgm:prSet/>
      <dgm:spPr/>
      <dgm:t>
        <a:bodyPr/>
        <a:lstStyle/>
        <a:p>
          <a:endParaRPr lang="en-US"/>
        </a:p>
      </dgm:t>
    </dgm:pt>
    <dgm:pt modelId="{8AE1DDF9-14AE-4A76-B8D6-D6370C23598F}" type="sibTrans" cxnId="{C4890C43-8345-4B79-9314-AA2BC2B07288}">
      <dgm:prSet/>
      <dgm:spPr/>
      <dgm:t>
        <a:bodyPr/>
        <a:lstStyle/>
        <a:p>
          <a:endParaRPr lang="en-US"/>
        </a:p>
      </dgm:t>
    </dgm:pt>
    <dgm:pt modelId="{717F8E9C-5D8D-4D19-8B1F-9207651996EC}">
      <dgm:prSet phldrT="[Text]" phldr="0"/>
      <dgm:spPr/>
      <dgm:t>
        <a:bodyPr/>
        <a:lstStyle/>
        <a:p>
          <a:r>
            <a:rPr lang="en-US"/>
            <a:t>Outcome model:</a:t>
          </a:r>
        </a:p>
        <a:p>
          <a:r>
            <a:rPr lang="en-US"/>
            <a:t> Outcome residuals on the treatment residuals to obtain the average treatment effect</a:t>
          </a:r>
        </a:p>
        <a:p>
          <a:r>
            <a:rPr lang="en-US"/>
            <a:t>E. Outcome residual = function (Treatment Residuals)</a:t>
          </a:r>
        </a:p>
        <a:p>
          <a:r>
            <a:rPr lang="en-US"/>
            <a:t>F. ATE = Coefficient from step E</a:t>
          </a:r>
        </a:p>
      </dgm:t>
    </dgm:pt>
    <dgm:pt modelId="{4E28D47D-7882-4115-9053-6FC43A0DA26B}" type="parTrans" cxnId="{1581AE25-33E1-4448-ADBD-D72EB5EE9B21}">
      <dgm:prSet/>
      <dgm:spPr/>
      <dgm:t>
        <a:bodyPr/>
        <a:lstStyle/>
        <a:p>
          <a:endParaRPr lang="en-US"/>
        </a:p>
      </dgm:t>
    </dgm:pt>
    <dgm:pt modelId="{78858FB9-D732-4837-9B02-D3ABB622F425}" type="sibTrans" cxnId="{1581AE25-33E1-4448-ADBD-D72EB5EE9B21}">
      <dgm:prSet/>
      <dgm:spPr/>
      <dgm:t>
        <a:bodyPr/>
        <a:lstStyle/>
        <a:p>
          <a:endParaRPr lang="en-US"/>
        </a:p>
      </dgm:t>
    </dgm:pt>
    <dgm:pt modelId="{4B06AFAF-7135-4B12-A04E-C9D35F269A1D}" type="pres">
      <dgm:prSet presAssocID="{D474AF82-C2B8-4843-B6BA-1EE5778130BD}" presName="CompostProcess" presStyleCnt="0">
        <dgm:presLayoutVars>
          <dgm:dir/>
          <dgm:resizeHandles val="exact"/>
        </dgm:presLayoutVars>
      </dgm:prSet>
      <dgm:spPr/>
    </dgm:pt>
    <dgm:pt modelId="{ED4CA3C4-A401-4E06-9184-BE7AE4F3AB31}" type="pres">
      <dgm:prSet presAssocID="{D474AF82-C2B8-4843-B6BA-1EE5778130BD}" presName="arrow" presStyleLbl="bgShp" presStyleIdx="0" presStyleCnt="1"/>
      <dgm:spPr/>
    </dgm:pt>
    <dgm:pt modelId="{734EF043-BA26-4B09-818B-6E46052BB91C}" type="pres">
      <dgm:prSet presAssocID="{D474AF82-C2B8-4843-B6BA-1EE5778130BD}" presName="linearProcess" presStyleCnt="0"/>
      <dgm:spPr/>
    </dgm:pt>
    <dgm:pt modelId="{5AA70F82-CCFC-452F-9AC5-0AB4AF1FF949}" type="pres">
      <dgm:prSet presAssocID="{6B2A2B06-F25B-4092-8030-A9EC49EBFEE8}" presName="textNode" presStyleLbl="node1" presStyleIdx="0" presStyleCnt="4">
        <dgm:presLayoutVars>
          <dgm:bulletEnabled val="1"/>
        </dgm:presLayoutVars>
      </dgm:prSet>
      <dgm:spPr/>
    </dgm:pt>
    <dgm:pt modelId="{B1B445F6-2720-41E7-A9E8-A53F071D3DCD}" type="pres">
      <dgm:prSet presAssocID="{E5284F89-BFB4-4FBC-8D32-E3C67CD67E3E}" presName="sibTrans" presStyleCnt="0"/>
      <dgm:spPr/>
    </dgm:pt>
    <dgm:pt modelId="{D0D8DF57-3074-48C2-90AB-5E63FF72EA28}" type="pres">
      <dgm:prSet presAssocID="{48187430-D645-49AF-801D-5CA3B0828E32}" presName="textNode" presStyleLbl="node1" presStyleIdx="1" presStyleCnt="4">
        <dgm:presLayoutVars>
          <dgm:bulletEnabled val="1"/>
        </dgm:presLayoutVars>
      </dgm:prSet>
      <dgm:spPr/>
    </dgm:pt>
    <dgm:pt modelId="{20A5FE42-BA9D-4B89-B0A4-19BA5672C9B2}" type="pres">
      <dgm:prSet presAssocID="{607FA8C0-9ED1-4E45-98DB-9F7B33E966CD}" presName="sibTrans" presStyleCnt="0"/>
      <dgm:spPr/>
    </dgm:pt>
    <dgm:pt modelId="{F3B0FDC1-F3A4-4106-BD7E-AB9E90B36BC6}" type="pres">
      <dgm:prSet presAssocID="{75B63857-6470-4F55-B097-2828F41CEC29}" presName="textNode" presStyleLbl="node1" presStyleIdx="2" presStyleCnt="4">
        <dgm:presLayoutVars>
          <dgm:bulletEnabled val="1"/>
        </dgm:presLayoutVars>
      </dgm:prSet>
      <dgm:spPr/>
    </dgm:pt>
    <dgm:pt modelId="{646FC1B5-BA40-4C96-960A-65EC86F63FD5}" type="pres">
      <dgm:prSet presAssocID="{8AE1DDF9-14AE-4A76-B8D6-D6370C23598F}" presName="sibTrans" presStyleCnt="0"/>
      <dgm:spPr/>
    </dgm:pt>
    <dgm:pt modelId="{F13CFA59-EF3D-434E-9324-F6E2759A2443}" type="pres">
      <dgm:prSet presAssocID="{717F8E9C-5D8D-4D19-8B1F-9207651996EC}" presName="textNode" presStyleLbl="node1" presStyleIdx="3" presStyleCnt="4" custLinFactNeighborX="-12055" custLinFactNeighborY="-885">
        <dgm:presLayoutVars>
          <dgm:bulletEnabled val="1"/>
        </dgm:presLayoutVars>
      </dgm:prSet>
      <dgm:spPr/>
    </dgm:pt>
  </dgm:ptLst>
  <dgm:cxnLst>
    <dgm:cxn modelId="{AF43E918-A93F-434F-A37B-651B80F959B2}" type="presOf" srcId="{75B63857-6470-4F55-B097-2828F41CEC29}" destId="{F3B0FDC1-F3A4-4106-BD7E-AB9E90B36BC6}" srcOrd="0" destOrd="0" presId="urn:microsoft.com/office/officeart/2005/8/layout/hProcess9"/>
    <dgm:cxn modelId="{DC163D22-0BD1-4D83-BE05-C3CAF7652B33}" type="presOf" srcId="{D474AF82-C2B8-4843-B6BA-1EE5778130BD}" destId="{4B06AFAF-7135-4B12-A04E-C9D35F269A1D}" srcOrd="0" destOrd="0" presId="urn:microsoft.com/office/officeart/2005/8/layout/hProcess9"/>
    <dgm:cxn modelId="{1581AE25-33E1-4448-ADBD-D72EB5EE9B21}" srcId="{D474AF82-C2B8-4843-B6BA-1EE5778130BD}" destId="{717F8E9C-5D8D-4D19-8B1F-9207651996EC}" srcOrd="3" destOrd="0" parTransId="{4E28D47D-7882-4115-9053-6FC43A0DA26B}" sibTransId="{78858FB9-D732-4837-9B02-D3ABB622F425}"/>
    <dgm:cxn modelId="{4F8F495E-D2F5-403E-A904-0CD04C860E2E}" type="presOf" srcId="{48187430-D645-49AF-801D-5CA3B0828E32}" destId="{D0D8DF57-3074-48C2-90AB-5E63FF72EA28}" srcOrd="0" destOrd="0" presId="urn:microsoft.com/office/officeart/2005/8/layout/hProcess9"/>
    <dgm:cxn modelId="{C4890C43-8345-4B79-9314-AA2BC2B07288}" srcId="{D474AF82-C2B8-4843-B6BA-1EE5778130BD}" destId="{75B63857-6470-4F55-B097-2828F41CEC29}" srcOrd="2" destOrd="0" parTransId="{EE235A1D-5ABD-4EBF-B751-A82163898F4D}" sibTransId="{8AE1DDF9-14AE-4A76-B8D6-D6370C23598F}"/>
    <dgm:cxn modelId="{7B8C9B64-834E-41F6-B8DE-5AAAD7D76394}" type="presOf" srcId="{6B2A2B06-F25B-4092-8030-A9EC49EBFEE8}" destId="{5AA70F82-CCFC-452F-9AC5-0AB4AF1FF949}" srcOrd="0" destOrd="0" presId="urn:microsoft.com/office/officeart/2005/8/layout/hProcess9"/>
    <dgm:cxn modelId="{7667F77F-1AB7-437F-8148-EE870FC4DAEC}" srcId="{D474AF82-C2B8-4843-B6BA-1EE5778130BD}" destId="{48187430-D645-49AF-801D-5CA3B0828E32}" srcOrd="1" destOrd="0" parTransId="{41F524CD-D1EF-459E-ACC3-3DB3759BEFD7}" sibTransId="{607FA8C0-9ED1-4E45-98DB-9F7B33E966CD}"/>
    <dgm:cxn modelId="{6AC05481-67A8-4F53-84E7-C56664A508A1}" type="presOf" srcId="{717F8E9C-5D8D-4D19-8B1F-9207651996EC}" destId="{F13CFA59-EF3D-434E-9324-F6E2759A2443}" srcOrd="0" destOrd="0" presId="urn:microsoft.com/office/officeart/2005/8/layout/hProcess9"/>
    <dgm:cxn modelId="{9F79A3BE-C4C2-4F8E-BF15-CCE8D272CEEE}" srcId="{D474AF82-C2B8-4843-B6BA-1EE5778130BD}" destId="{6B2A2B06-F25B-4092-8030-A9EC49EBFEE8}" srcOrd="0" destOrd="0" parTransId="{213D55AE-B661-4EFB-8F95-62B26C7331D3}" sibTransId="{E5284F89-BFB4-4FBC-8D32-E3C67CD67E3E}"/>
    <dgm:cxn modelId="{69F20E46-54CA-4C37-9374-6C6ACD1273C6}" type="presParOf" srcId="{4B06AFAF-7135-4B12-A04E-C9D35F269A1D}" destId="{ED4CA3C4-A401-4E06-9184-BE7AE4F3AB31}" srcOrd="0" destOrd="0" presId="urn:microsoft.com/office/officeart/2005/8/layout/hProcess9"/>
    <dgm:cxn modelId="{79456240-EBA0-459B-973E-ADD24685BA8D}" type="presParOf" srcId="{4B06AFAF-7135-4B12-A04E-C9D35F269A1D}" destId="{734EF043-BA26-4B09-818B-6E46052BB91C}" srcOrd="1" destOrd="0" presId="urn:microsoft.com/office/officeart/2005/8/layout/hProcess9"/>
    <dgm:cxn modelId="{005AA2A6-A864-496D-9856-5749662BF8F8}" type="presParOf" srcId="{734EF043-BA26-4B09-818B-6E46052BB91C}" destId="{5AA70F82-CCFC-452F-9AC5-0AB4AF1FF949}" srcOrd="0" destOrd="0" presId="urn:microsoft.com/office/officeart/2005/8/layout/hProcess9"/>
    <dgm:cxn modelId="{9434AA1C-FA82-4F3A-9282-4D21321B586B}" type="presParOf" srcId="{734EF043-BA26-4B09-818B-6E46052BB91C}" destId="{B1B445F6-2720-41E7-A9E8-A53F071D3DCD}" srcOrd="1" destOrd="0" presId="urn:microsoft.com/office/officeart/2005/8/layout/hProcess9"/>
    <dgm:cxn modelId="{D2951ED0-3CC2-4790-9F6E-01680C818609}" type="presParOf" srcId="{734EF043-BA26-4B09-818B-6E46052BB91C}" destId="{D0D8DF57-3074-48C2-90AB-5E63FF72EA28}" srcOrd="2" destOrd="0" presId="urn:microsoft.com/office/officeart/2005/8/layout/hProcess9"/>
    <dgm:cxn modelId="{567D7A26-04B2-4C43-8C48-1A0DCD7FF855}" type="presParOf" srcId="{734EF043-BA26-4B09-818B-6E46052BB91C}" destId="{20A5FE42-BA9D-4B89-B0A4-19BA5672C9B2}" srcOrd="3" destOrd="0" presId="urn:microsoft.com/office/officeart/2005/8/layout/hProcess9"/>
    <dgm:cxn modelId="{D4417DD4-9978-4410-B99E-51D87CE1593A}" type="presParOf" srcId="{734EF043-BA26-4B09-818B-6E46052BB91C}" destId="{F3B0FDC1-F3A4-4106-BD7E-AB9E90B36BC6}" srcOrd="4" destOrd="0" presId="urn:microsoft.com/office/officeart/2005/8/layout/hProcess9"/>
    <dgm:cxn modelId="{57BB62E8-57FA-472A-B920-AA6E45A4FF6D}" type="presParOf" srcId="{734EF043-BA26-4B09-818B-6E46052BB91C}" destId="{646FC1B5-BA40-4C96-960A-65EC86F63FD5}" srcOrd="5" destOrd="0" presId="urn:microsoft.com/office/officeart/2005/8/layout/hProcess9"/>
    <dgm:cxn modelId="{23B42205-170D-46A2-92E4-1E7D6D23220D}" type="presParOf" srcId="{734EF043-BA26-4B09-818B-6E46052BB91C}" destId="{F13CFA59-EF3D-434E-9324-F6E2759A2443}"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74AF82-C2B8-4843-B6BA-1EE5778130B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B2A2B06-F25B-4092-8030-A9EC49EBFEE8}">
      <dgm:prSet phldrT="[Text]"/>
      <dgm:spPr/>
      <dgm:t>
        <a:bodyPr/>
        <a:lstStyle/>
        <a:p>
          <a:pPr>
            <a:buNone/>
          </a:pPr>
          <a:r>
            <a:rPr lang="en-US"/>
            <a:t>Identify:</a:t>
          </a:r>
        </a:p>
        <a:p>
          <a:pPr>
            <a:buNone/>
          </a:pPr>
          <a:r>
            <a:rPr lang="en-US"/>
            <a:t>The first step is identifying the treatment, confounders, and the outcome of interest.</a:t>
          </a:r>
        </a:p>
      </dgm:t>
    </dgm:pt>
    <dgm:pt modelId="{213D55AE-B661-4EFB-8F95-62B26C7331D3}" type="parTrans" cxnId="{9F79A3BE-C4C2-4F8E-BF15-CCE8D272CEEE}">
      <dgm:prSet/>
      <dgm:spPr/>
      <dgm:t>
        <a:bodyPr/>
        <a:lstStyle/>
        <a:p>
          <a:endParaRPr lang="en-US"/>
        </a:p>
      </dgm:t>
    </dgm:pt>
    <dgm:pt modelId="{E5284F89-BFB4-4FBC-8D32-E3C67CD67E3E}" type="sibTrans" cxnId="{9F79A3BE-C4C2-4F8E-BF15-CCE8D272CEEE}">
      <dgm:prSet/>
      <dgm:spPr/>
      <dgm:t>
        <a:bodyPr/>
        <a:lstStyle/>
        <a:p>
          <a:endParaRPr lang="en-US"/>
        </a:p>
      </dgm:t>
    </dgm:pt>
    <dgm:pt modelId="{48187430-D645-49AF-801D-5CA3B0828E32}">
      <dgm:prSet phldrT="[Text]"/>
      <dgm:spPr/>
      <dgm:t>
        <a:bodyPr/>
        <a:lstStyle/>
        <a:p>
          <a:pPr algn="ctr">
            <a:buNone/>
          </a:pPr>
          <a:r>
            <a:rPr lang="en-US"/>
            <a:t>Debiasing Step:</a:t>
          </a:r>
        </a:p>
        <a:p>
          <a:pPr algn="ctr">
            <a:buNone/>
          </a:pPr>
          <a:r>
            <a:rPr lang="en-US"/>
            <a:t> Regresses the treatment on the confounders to obtain the residuals of the treatment.</a:t>
          </a:r>
        </a:p>
        <a:p>
          <a:pPr algn="l">
            <a:buNone/>
          </a:pPr>
          <a:r>
            <a:rPr lang="en-US"/>
            <a:t>A. Treatment = function (Confounders)</a:t>
          </a:r>
        </a:p>
        <a:p>
          <a:pPr algn="l">
            <a:buNone/>
          </a:pPr>
          <a:r>
            <a:rPr lang="en-US"/>
            <a:t>B. Obtain Residuals</a:t>
          </a:r>
        </a:p>
      </dgm:t>
    </dgm:pt>
    <dgm:pt modelId="{41F524CD-D1EF-459E-ACC3-3DB3759BEFD7}" type="parTrans" cxnId="{7667F77F-1AB7-437F-8148-EE870FC4DAEC}">
      <dgm:prSet/>
      <dgm:spPr/>
      <dgm:t>
        <a:bodyPr/>
        <a:lstStyle/>
        <a:p>
          <a:endParaRPr lang="en-US"/>
        </a:p>
      </dgm:t>
    </dgm:pt>
    <dgm:pt modelId="{607FA8C0-9ED1-4E45-98DB-9F7B33E966CD}" type="sibTrans" cxnId="{7667F77F-1AB7-437F-8148-EE870FC4DAEC}">
      <dgm:prSet/>
      <dgm:spPr/>
      <dgm:t>
        <a:bodyPr/>
        <a:lstStyle/>
        <a:p>
          <a:endParaRPr lang="en-US"/>
        </a:p>
      </dgm:t>
    </dgm:pt>
    <dgm:pt modelId="{75B63857-6470-4F55-B097-2828F41CEC29}">
      <dgm:prSet phldrT="[Text]"/>
      <dgm:spPr/>
      <dgm:t>
        <a:bodyPr/>
        <a:lstStyle/>
        <a:p>
          <a:pPr algn="ctr"/>
          <a:r>
            <a:rPr lang="en-US"/>
            <a:t>Denoising Step:</a:t>
          </a:r>
        </a:p>
        <a:p>
          <a:pPr algn="ctr"/>
          <a:r>
            <a:rPr lang="en-US"/>
            <a:t>The outcome is regressed on the confounders to obtain the residuals</a:t>
          </a:r>
        </a:p>
        <a:p>
          <a:pPr algn="ctr"/>
          <a:endParaRPr lang="en-US"/>
        </a:p>
        <a:p>
          <a:pPr algn="l"/>
          <a:r>
            <a:rPr lang="en-US"/>
            <a:t>C. Outcome = function (Confounders)</a:t>
          </a:r>
        </a:p>
        <a:p>
          <a:pPr algn="l"/>
          <a:r>
            <a:rPr lang="en-US"/>
            <a:t>D.  Obtain Residuals</a:t>
          </a:r>
        </a:p>
      </dgm:t>
    </dgm:pt>
    <dgm:pt modelId="{EE235A1D-5ABD-4EBF-B751-A82163898F4D}" type="parTrans" cxnId="{C4890C43-8345-4B79-9314-AA2BC2B07288}">
      <dgm:prSet/>
      <dgm:spPr/>
      <dgm:t>
        <a:bodyPr/>
        <a:lstStyle/>
        <a:p>
          <a:endParaRPr lang="en-US"/>
        </a:p>
      </dgm:t>
    </dgm:pt>
    <dgm:pt modelId="{8AE1DDF9-14AE-4A76-B8D6-D6370C23598F}" type="sibTrans" cxnId="{C4890C43-8345-4B79-9314-AA2BC2B07288}">
      <dgm:prSet/>
      <dgm:spPr/>
      <dgm:t>
        <a:bodyPr/>
        <a:lstStyle/>
        <a:p>
          <a:endParaRPr lang="en-US"/>
        </a:p>
      </dgm:t>
    </dgm:pt>
    <dgm:pt modelId="{717F8E9C-5D8D-4D19-8B1F-9207651996EC}">
      <dgm:prSet phldrT="[Text]" phldr="0"/>
      <dgm:spPr/>
      <dgm:t>
        <a:bodyPr/>
        <a:lstStyle/>
        <a:p>
          <a:r>
            <a:rPr lang="en-US"/>
            <a:t>Outcome model:</a:t>
          </a:r>
        </a:p>
        <a:p>
          <a:r>
            <a:rPr lang="en-US"/>
            <a:t> Outcome residuals on the treatment residuals to obtain the average treatment effect</a:t>
          </a:r>
        </a:p>
        <a:p>
          <a:r>
            <a:rPr lang="en-US"/>
            <a:t>E. Outcome residual = function (Treatment Residuals)</a:t>
          </a:r>
        </a:p>
        <a:p>
          <a:r>
            <a:rPr lang="en-US"/>
            <a:t>F. ATE = Coefficient from step E</a:t>
          </a:r>
        </a:p>
      </dgm:t>
    </dgm:pt>
    <dgm:pt modelId="{4E28D47D-7882-4115-9053-6FC43A0DA26B}" type="parTrans" cxnId="{1581AE25-33E1-4448-ADBD-D72EB5EE9B21}">
      <dgm:prSet/>
      <dgm:spPr/>
      <dgm:t>
        <a:bodyPr/>
        <a:lstStyle/>
        <a:p>
          <a:endParaRPr lang="en-US"/>
        </a:p>
      </dgm:t>
    </dgm:pt>
    <dgm:pt modelId="{78858FB9-D732-4837-9B02-D3ABB622F425}" type="sibTrans" cxnId="{1581AE25-33E1-4448-ADBD-D72EB5EE9B21}">
      <dgm:prSet/>
      <dgm:spPr/>
      <dgm:t>
        <a:bodyPr/>
        <a:lstStyle/>
        <a:p>
          <a:endParaRPr lang="en-US"/>
        </a:p>
      </dgm:t>
    </dgm:pt>
    <dgm:pt modelId="{4B06AFAF-7135-4B12-A04E-C9D35F269A1D}" type="pres">
      <dgm:prSet presAssocID="{D474AF82-C2B8-4843-B6BA-1EE5778130BD}" presName="CompostProcess" presStyleCnt="0">
        <dgm:presLayoutVars>
          <dgm:dir/>
          <dgm:resizeHandles val="exact"/>
        </dgm:presLayoutVars>
      </dgm:prSet>
      <dgm:spPr/>
    </dgm:pt>
    <dgm:pt modelId="{ED4CA3C4-A401-4E06-9184-BE7AE4F3AB31}" type="pres">
      <dgm:prSet presAssocID="{D474AF82-C2B8-4843-B6BA-1EE5778130BD}" presName="arrow" presStyleLbl="bgShp" presStyleIdx="0" presStyleCnt="1"/>
      <dgm:spPr/>
    </dgm:pt>
    <dgm:pt modelId="{734EF043-BA26-4B09-818B-6E46052BB91C}" type="pres">
      <dgm:prSet presAssocID="{D474AF82-C2B8-4843-B6BA-1EE5778130BD}" presName="linearProcess" presStyleCnt="0"/>
      <dgm:spPr/>
    </dgm:pt>
    <dgm:pt modelId="{5AA70F82-CCFC-452F-9AC5-0AB4AF1FF949}" type="pres">
      <dgm:prSet presAssocID="{6B2A2B06-F25B-4092-8030-A9EC49EBFEE8}" presName="textNode" presStyleLbl="node1" presStyleIdx="0" presStyleCnt="4">
        <dgm:presLayoutVars>
          <dgm:bulletEnabled val="1"/>
        </dgm:presLayoutVars>
      </dgm:prSet>
      <dgm:spPr/>
    </dgm:pt>
    <dgm:pt modelId="{B1B445F6-2720-41E7-A9E8-A53F071D3DCD}" type="pres">
      <dgm:prSet presAssocID="{E5284F89-BFB4-4FBC-8D32-E3C67CD67E3E}" presName="sibTrans" presStyleCnt="0"/>
      <dgm:spPr/>
    </dgm:pt>
    <dgm:pt modelId="{D0D8DF57-3074-48C2-90AB-5E63FF72EA28}" type="pres">
      <dgm:prSet presAssocID="{48187430-D645-49AF-801D-5CA3B0828E32}" presName="textNode" presStyleLbl="node1" presStyleIdx="1" presStyleCnt="4">
        <dgm:presLayoutVars>
          <dgm:bulletEnabled val="1"/>
        </dgm:presLayoutVars>
      </dgm:prSet>
      <dgm:spPr/>
    </dgm:pt>
    <dgm:pt modelId="{20A5FE42-BA9D-4B89-B0A4-19BA5672C9B2}" type="pres">
      <dgm:prSet presAssocID="{607FA8C0-9ED1-4E45-98DB-9F7B33E966CD}" presName="sibTrans" presStyleCnt="0"/>
      <dgm:spPr/>
    </dgm:pt>
    <dgm:pt modelId="{F3B0FDC1-F3A4-4106-BD7E-AB9E90B36BC6}" type="pres">
      <dgm:prSet presAssocID="{75B63857-6470-4F55-B097-2828F41CEC29}" presName="textNode" presStyleLbl="node1" presStyleIdx="2" presStyleCnt="4">
        <dgm:presLayoutVars>
          <dgm:bulletEnabled val="1"/>
        </dgm:presLayoutVars>
      </dgm:prSet>
      <dgm:spPr/>
    </dgm:pt>
    <dgm:pt modelId="{646FC1B5-BA40-4C96-960A-65EC86F63FD5}" type="pres">
      <dgm:prSet presAssocID="{8AE1DDF9-14AE-4A76-B8D6-D6370C23598F}" presName="sibTrans" presStyleCnt="0"/>
      <dgm:spPr/>
    </dgm:pt>
    <dgm:pt modelId="{F13CFA59-EF3D-434E-9324-F6E2759A2443}" type="pres">
      <dgm:prSet presAssocID="{717F8E9C-5D8D-4D19-8B1F-9207651996EC}" presName="textNode" presStyleLbl="node1" presStyleIdx="3" presStyleCnt="4" custLinFactNeighborX="-12055" custLinFactNeighborY="-885">
        <dgm:presLayoutVars>
          <dgm:bulletEnabled val="1"/>
        </dgm:presLayoutVars>
      </dgm:prSet>
      <dgm:spPr/>
    </dgm:pt>
  </dgm:ptLst>
  <dgm:cxnLst>
    <dgm:cxn modelId="{AF43E918-A93F-434F-A37B-651B80F959B2}" type="presOf" srcId="{75B63857-6470-4F55-B097-2828F41CEC29}" destId="{F3B0FDC1-F3A4-4106-BD7E-AB9E90B36BC6}" srcOrd="0" destOrd="0" presId="urn:microsoft.com/office/officeart/2005/8/layout/hProcess9"/>
    <dgm:cxn modelId="{DC163D22-0BD1-4D83-BE05-C3CAF7652B33}" type="presOf" srcId="{D474AF82-C2B8-4843-B6BA-1EE5778130BD}" destId="{4B06AFAF-7135-4B12-A04E-C9D35F269A1D}" srcOrd="0" destOrd="0" presId="urn:microsoft.com/office/officeart/2005/8/layout/hProcess9"/>
    <dgm:cxn modelId="{1581AE25-33E1-4448-ADBD-D72EB5EE9B21}" srcId="{D474AF82-C2B8-4843-B6BA-1EE5778130BD}" destId="{717F8E9C-5D8D-4D19-8B1F-9207651996EC}" srcOrd="3" destOrd="0" parTransId="{4E28D47D-7882-4115-9053-6FC43A0DA26B}" sibTransId="{78858FB9-D732-4837-9B02-D3ABB622F425}"/>
    <dgm:cxn modelId="{4F8F495E-D2F5-403E-A904-0CD04C860E2E}" type="presOf" srcId="{48187430-D645-49AF-801D-5CA3B0828E32}" destId="{D0D8DF57-3074-48C2-90AB-5E63FF72EA28}" srcOrd="0" destOrd="0" presId="urn:microsoft.com/office/officeart/2005/8/layout/hProcess9"/>
    <dgm:cxn modelId="{C4890C43-8345-4B79-9314-AA2BC2B07288}" srcId="{D474AF82-C2B8-4843-B6BA-1EE5778130BD}" destId="{75B63857-6470-4F55-B097-2828F41CEC29}" srcOrd="2" destOrd="0" parTransId="{EE235A1D-5ABD-4EBF-B751-A82163898F4D}" sibTransId="{8AE1DDF9-14AE-4A76-B8D6-D6370C23598F}"/>
    <dgm:cxn modelId="{7B8C9B64-834E-41F6-B8DE-5AAAD7D76394}" type="presOf" srcId="{6B2A2B06-F25B-4092-8030-A9EC49EBFEE8}" destId="{5AA70F82-CCFC-452F-9AC5-0AB4AF1FF949}" srcOrd="0" destOrd="0" presId="urn:microsoft.com/office/officeart/2005/8/layout/hProcess9"/>
    <dgm:cxn modelId="{7667F77F-1AB7-437F-8148-EE870FC4DAEC}" srcId="{D474AF82-C2B8-4843-B6BA-1EE5778130BD}" destId="{48187430-D645-49AF-801D-5CA3B0828E32}" srcOrd="1" destOrd="0" parTransId="{41F524CD-D1EF-459E-ACC3-3DB3759BEFD7}" sibTransId="{607FA8C0-9ED1-4E45-98DB-9F7B33E966CD}"/>
    <dgm:cxn modelId="{6AC05481-67A8-4F53-84E7-C56664A508A1}" type="presOf" srcId="{717F8E9C-5D8D-4D19-8B1F-9207651996EC}" destId="{F13CFA59-EF3D-434E-9324-F6E2759A2443}" srcOrd="0" destOrd="0" presId="urn:microsoft.com/office/officeart/2005/8/layout/hProcess9"/>
    <dgm:cxn modelId="{9F79A3BE-C4C2-4F8E-BF15-CCE8D272CEEE}" srcId="{D474AF82-C2B8-4843-B6BA-1EE5778130BD}" destId="{6B2A2B06-F25B-4092-8030-A9EC49EBFEE8}" srcOrd="0" destOrd="0" parTransId="{213D55AE-B661-4EFB-8F95-62B26C7331D3}" sibTransId="{E5284F89-BFB4-4FBC-8D32-E3C67CD67E3E}"/>
    <dgm:cxn modelId="{69F20E46-54CA-4C37-9374-6C6ACD1273C6}" type="presParOf" srcId="{4B06AFAF-7135-4B12-A04E-C9D35F269A1D}" destId="{ED4CA3C4-A401-4E06-9184-BE7AE4F3AB31}" srcOrd="0" destOrd="0" presId="urn:microsoft.com/office/officeart/2005/8/layout/hProcess9"/>
    <dgm:cxn modelId="{79456240-EBA0-459B-973E-ADD24685BA8D}" type="presParOf" srcId="{4B06AFAF-7135-4B12-A04E-C9D35F269A1D}" destId="{734EF043-BA26-4B09-818B-6E46052BB91C}" srcOrd="1" destOrd="0" presId="urn:microsoft.com/office/officeart/2005/8/layout/hProcess9"/>
    <dgm:cxn modelId="{005AA2A6-A864-496D-9856-5749662BF8F8}" type="presParOf" srcId="{734EF043-BA26-4B09-818B-6E46052BB91C}" destId="{5AA70F82-CCFC-452F-9AC5-0AB4AF1FF949}" srcOrd="0" destOrd="0" presId="urn:microsoft.com/office/officeart/2005/8/layout/hProcess9"/>
    <dgm:cxn modelId="{9434AA1C-FA82-4F3A-9282-4D21321B586B}" type="presParOf" srcId="{734EF043-BA26-4B09-818B-6E46052BB91C}" destId="{B1B445F6-2720-41E7-A9E8-A53F071D3DCD}" srcOrd="1" destOrd="0" presId="urn:microsoft.com/office/officeart/2005/8/layout/hProcess9"/>
    <dgm:cxn modelId="{D2951ED0-3CC2-4790-9F6E-01680C818609}" type="presParOf" srcId="{734EF043-BA26-4B09-818B-6E46052BB91C}" destId="{D0D8DF57-3074-48C2-90AB-5E63FF72EA28}" srcOrd="2" destOrd="0" presId="urn:microsoft.com/office/officeart/2005/8/layout/hProcess9"/>
    <dgm:cxn modelId="{567D7A26-04B2-4C43-8C48-1A0DCD7FF855}" type="presParOf" srcId="{734EF043-BA26-4B09-818B-6E46052BB91C}" destId="{20A5FE42-BA9D-4B89-B0A4-19BA5672C9B2}" srcOrd="3" destOrd="0" presId="urn:microsoft.com/office/officeart/2005/8/layout/hProcess9"/>
    <dgm:cxn modelId="{D4417DD4-9978-4410-B99E-51D87CE1593A}" type="presParOf" srcId="{734EF043-BA26-4B09-818B-6E46052BB91C}" destId="{F3B0FDC1-F3A4-4106-BD7E-AB9E90B36BC6}" srcOrd="4" destOrd="0" presId="urn:microsoft.com/office/officeart/2005/8/layout/hProcess9"/>
    <dgm:cxn modelId="{57BB62E8-57FA-472A-B920-AA6E45A4FF6D}" type="presParOf" srcId="{734EF043-BA26-4B09-818B-6E46052BB91C}" destId="{646FC1B5-BA40-4C96-960A-65EC86F63FD5}" srcOrd="5" destOrd="0" presId="urn:microsoft.com/office/officeart/2005/8/layout/hProcess9"/>
    <dgm:cxn modelId="{23B42205-170D-46A2-92E4-1E7D6D23220D}" type="presParOf" srcId="{734EF043-BA26-4B09-818B-6E46052BB91C}" destId="{F13CFA59-EF3D-434E-9324-F6E2759A2443}"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11CA70-6024-41AD-9E56-EACBE49D299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12EEC88-D2E3-464D-A849-83EB5099DD4A}">
      <dgm:prSet/>
      <dgm:spPr/>
      <dgm:t>
        <a:bodyPr/>
        <a:lstStyle/>
        <a:p>
          <a:pPr>
            <a:lnSpc>
              <a:spcPct val="100000"/>
            </a:lnSpc>
            <a:defRPr b="1"/>
          </a:pPr>
          <a:r>
            <a:rPr lang="en-US"/>
            <a:t>Importance of Financial Literacy</a:t>
          </a:r>
        </a:p>
      </dgm:t>
    </dgm:pt>
    <dgm:pt modelId="{41BAFA95-6C93-437C-936E-77B356E6A556}" type="parTrans" cxnId="{7C402D25-500C-4816-8717-7C5DEDC7E2C0}">
      <dgm:prSet/>
      <dgm:spPr/>
      <dgm:t>
        <a:bodyPr/>
        <a:lstStyle/>
        <a:p>
          <a:endParaRPr lang="en-US"/>
        </a:p>
      </dgm:t>
    </dgm:pt>
    <dgm:pt modelId="{E9CAD34A-5E67-4014-82A8-300D124885F2}" type="sibTrans" cxnId="{7C402D25-500C-4816-8717-7C5DEDC7E2C0}">
      <dgm:prSet/>
      <dgm:spPr/>
      <dgm:t>
        <a:bodyPr/>
        <a:lstStyle/>
        <a:p>
          <a:pPr>
            <a:lnSpc>
              <a:spcPct val="100000"/>
            </a:lnSpc>
            <a:defRPr b="1"/>
          </a:pPr>
          <a:endParaRPr lang="en-US"/>
        </a:p>
      </dgm:t>
    </dgm:pt>
    <dgm:pt modelId="{417A6861-2CE6-4D49-B4D0-032F7C8692A7}">
      <dgm:prSet/>
      <dgm:spPr/>
      <dgm:t>
        <a:bodyPr/>
        <a:lstStyle/>
        <a:p>
          <a:pPr>
            <a:lnSpc>
              <a:spcPct val="100000"/>
            </a:lnSpc>
          </a:pPr>
          <a:r>
            <a:rPr lang="en-US"/>
            <a:t>Financial literacy is an essential aspect for improving individual financial wellbeing</a:t>
          </a:r>
        </a:p>
      </dgm:t>
    </dgm:pt>
    <dgm:pt modelId="{CF156E72-9F90-445F-A25E-6B15BC2B3B2A}" type="parTrans" cxnId="{6E67A23F-BD3E-40D8-AC54-4782B3F93A91}">
      <dgm:prSet/>
      <dgm:spPr/>
      <dgm:t>
        <a:bodyPr/>
        <a:lstStyle/>
        <a:p>
          <a:endParaRPr lang="en-US"/>
        </a:p>
      </dgm:t>
    </dgm:pt>
    <dgm:pt modelId="{FE566453-4E3E-40C2-A5C7-61101B64EAD9}" type="sibTrans" cxnId="{6E67A23F-BD3E-40D8-AC54-4782B3F93A91}">
      <dgm:prSet/>
      <dgm:spPr/>
      <dgm:t>
        <a:bodyPr/>
        <a:lstStyle/>
        <a:p>
          <a:endParaRPr lang="en-US"/>
        </a:p>
      </dgm:t>
    </dgm:pt>
    <dgm:pt modelId="{B2BA1DE9-5BE1-4A71-9063-683927416B76}">
      <dgm:prSet/>
      <dgm:spPr/>
      <dgm:t>
        <a:bodyPr/>
        <a:lstStyle/>
        <a:p>
          <a:pPr>
            <a:lnSpc>
              <a:spcPct val="100000"/>
            </a:lnSpc>
            <a:defRPr b="1"/>
          </a:pPr>
          <a:r>
            <a:rPr lang="en-US"/>
            <a:t>Role of Causal Inference</a:t>
          </a:r>
        </a:p>
      </dgm:t>
    </dgm:pt>
    <dgm:pt modelId="{11F53EF2-4497-4BB7-AD07-F800CFB6CA1D}" type="parTrans" cxnId="{0AEA3148-7DB7-44E3-95BB-551900EC1188}">
      <dgm:prSet/>
      <dgm:spPr/>
      <dgm:t>
        <a:bodyPr/>
        <a:lstStyle/>
        <a:p>
          <a:endParaRPr lang="en-US"/>
        </a:p>
      </dgm:t>
    </dgm:pt>
    <dgm:pt modelId="{C3C1681B-8E27-4DAB-AE82-205572A0B9A0}" type="sibTrans" cxnId="{0AEA3148-7DB7-44E3-95BB-551900EC1188}">
      <dgm:prSet/>
      <dgm:spPr/>
      <dgm:t>
        <a:bodyPr/>
        <a:lstStyle/>
        <a:p>
          <a:pPr>
            <a:lnSpc>
              <a:spcPct val="100000"/>
            </a:lnSpc>
            <a:defRPr b="1"/>
          </a:pPr>
          <a:endParaRPr lang="en-US"/>
        </a:p>
      </dgm:t>
    </dgm:pt>
    <dgm:pt modelId="{CB67FE64-D77D-419C-B0C1-9D98A820E1AB}">
      <dgm:prSet/>
      <dgm:spPr/>
      <dgm:t>
        <a:bodyPr/>
        <a:lstStyle/>
        <a:p>
          <a:pPr>
            <a:lnSpc>
              <a:spcPct val="100000"/>
            </a:lnSpc>
          </a:pPr>
          <a:r>
            <a:rPr lang="en-US"/>
            <a:t>Causal inference suggests that the drivers of financial well-being are more complex. It may involve financial confidence and financial literacy mediating through financial behavior to change an individual's financial well being. </a:t>
          </a:r>
        </a:p>
      </dgm:t>
    </dgm:pt>
    <dgm:pt modelId="{950DBD2B-F516-4FB9-9164-562805FCEC32}" type="parTrans" cxnId="{9AA2E402-43F8-42A1-A249-8FCA35FF128C}">
      <dgm:prSet/>
      <dgm:spPr/>
      <dgm:t>
        <a:bodyPr/>
        <a:lstStyle/>
        <a:p>
          <a:endParaRPr lang="en-US"/>
        </a:p>
      </dgm:t>
    </dgm:pt>
    <dgm:pt modelId="{F5C0EC04-4D96-4CA7-ABFC-D7FC6E0B9C2F}" type="sibTrans" cxnId="{9AA2E402-43F8-42A1-A249-8FCA35FF128C}">
      <dgm:prSet/>
      <dgm:spPr/>
      <dgm:t>
        <a:bodyPr/>
        <a:lstStyle/>
        <a:p>
          <a:endParaRPr lang="en-US"/>
        </a:p>
      </dgm:t>
    </dgm:pt>
    <dgm:pt modelId="{F0157CAF-1C5D-4C6E-95D5-2731A7493C0A}" type="pres">
      <dgm:prSet presAssocID="{D311CA70-6024-41AD-9E56-EACBE49D2991}" presName="Name0" presStyleCnt="0">
        <dgm:presLayoutVars>
          <dgm:dir/>
          <dgm:resizeHandles val="exact"/>
        </dgm:presLayoutVars>
      </dgm:prSet>
      <dgm:spPr/>
    </dgm:pt>
    <dgm:pt modelId="{83F723D9-C5A0-4AE6-A6F0-663793FE140D}" type="pres">
      <dgm:prSet presAssocID="{912EEC88-D2E3-464D-A849-83EB5099DD4A}" presName="compNode" presStyleCnt="0"/>
      <dgm:spPr/>
    </dgm:pt>
    <dgm:pt modelId="{3DC00413-8B56-4873-948B-51C0D3AB2029}" type="pres">
      <dgm:prSet presAssocID="{912EEC88-D2E3-464D-A849-83EB5099DD4A}" presName="pictRect" presStyleLbl="revTx" presStyleIdx="0" presStyleCnt="4">
        <dgm:presLayoutVars>
          <dgm:chMax val="0"/>
          <dgm:bulletEnabled/>
        </dgm:presLayoutVars>
      </dgm:prSet>
      <dgm:spPr/>
    </dgm:pt>
    <dgm:pt modelId="{0609FD93-1B0A-4343-85B8-3BF8269B8070}" type="pres">
      <dgm:prSet presAssocID="{912EEC88-D2E3-464D-A849-83EB5099DD4A}" presName="textRect" presStyleLbl="revTx" presStyleIdx="1" presStyleCnt="4">
        <dgm:presLayoutVars>
          <dgm:bulletEnabled/>
        </dgm:presLayoutVars>
      </dgm:prSet>
      <dgm:spPr/>
    </dgm:pt>
    <dgm:pt modelId="{CE403EF5-7D3E-475A-8852-5BCF87A9647E}" type="pres">
      <dgm:prSet presAssocID="{E9CAD34A-5E67-4014-82A8-300D124885F2}" presName="sibTrans" presStyleLbl="sibTrans2D1" presStyleIdx="0" presStyleCnt="0"/>
      <dgm:spPr/>
    </dgm:pt>
    <dgm:pt modelId="{BE8E85B2-55C7-48D8-A84D-D427E2EDCC47}" type="pres">
      <dgm:prSet presAssocID="{B2BA1DE9-5BE1-4A71-9063-683927416B76}" presName="compNode" presStyleCnt="0"/>
      <dgm:spPr/>
    </dgm:pt>
    <dgm:pt modelId="{5C3AB660-E006-4E77-B448-F9AB644B5355}" type="pres">
      <dgm:prSet presAssocID="{B2BA1DE9-5BE1-4A71-9063-683927416B76}" presName="pictRect" presStyleLbl="revTx" presStyleIdx="2" presStyleCnt="4">
        <dgm:presLayoutVars>
          <dgm:chMax val="0"/>
          <dgm:bulletEnabled/>
        </dgm:presLayoutVars>
      </dgm:prSet>
      <dgm:spPr/>
    </dgm:pt>
    <dgm:pt modelId="{1FD5E7C6-3426-47BF-A13E-0AADC230AAD5}" type="pres">
      <dgm:prSet presAssocID="{B2BA1DE9-5BE1-4A71-9063-683927416B76}" presName="textRect" presStyleLbl="revTx" presStyleIdx="3" presStyleCnt="4">
        <dgm:presLayoutVars>
          <dgm:bulletEnabled/>
        </dgm:presLayoutVars>
      </dgm:prSet>
      <dgm:spPr/>
    </dgm:pt>
  </dgm:ptLst>
  <dgm:cxnLst>
    <dgm:cxn modelId="{9AA2E402-43F8-42A1-A249-8FCA35FF128C}" srcId="{B2BA1DE9-5BE1-4A71-9063-683927416B76}" destId="{CB67FE64-D77D-419C-B0C1-9D98A820E1AB}" srcOrd="0" destOrd="0" parTransId="{950DBD2B-F516-4FB9-9164-562805FCEC32}" sibTransId="{F5C0EC04-4D96-4CA7-ABFC-D7FC6E0B9C2F}"/>
    <dgm:cxn modelId="{7C402D25-500C-4816-8717-7C5DEDC7E2C0}" srcId="{D311CA70-6024-41AD-9E56-EACBE49D2991}" destId="{912EEC88-D2E3-464D-A849-83EB5099DD4A}" srcOrd="0" destOrd="0" parTransId="{41BAFA95-6C93-437C-936E-77B356E6A556}" sibTransId="{E9CAD34A-5E67-4014-82A8-300D124885F2}"/>
    <dgm:cxn modelId="{6E67A23F-BD3E-40D8-AC54-4782B3F93A91}" srcId="{912EEC88-D2E3-464D-A849-83EB5099DD4A}" destId="{417A6861-2CE6-4D49-B4D0-032F7C8692A7}" srcOrd="0" destOrd="0" parTransId="{CF156E72-9F90-445F-A25E-6B15BC2B3B2A}" sibTransId="{FE566453-4E3E-40C2-A5C7-61101B64EAD9}"/>
    <dgm:cxn modelId="{0AEA3148-7DB7-44E3-95BB-551900EC1188}" srcId="{D311CA70-6024-41AD-9E56-EACBE49D2991}" destId="{B2BA1DE9-5BE1-4A71-9063-683927416B76}" srcOrd="1" destOrd="0" parTransId="{11F53EF2-4497-4BB7-AD07-F800CFB6CA1D}" sibTransId="{C3C1681B-8E27-4DAB-AE82-205572A0B9A0}"/>
    <dgm:cxn modelId="{0D84E590-837D-45FF-B1BA-3B59222D09FF}" type="presOf" srcId="{417A6861-2CE6-4D49-B4D0-032F7C8692A7}" destId="{0609FD93-1B0A-4343-85B8-3BF8269B8070}" srcOrd="0" destOrd="0" presId="urn:microsoft.com/office/officeart/2024/3/layout/hArchList1"/>
    <dgm:cxn modelId="{2227079D-26D8-472B-8C15-F3BF246AAEE4}" type="presOf" srcId="{912EEC88-D2E3-464D-A849-83EB5099DD4A}" destId="{3DC00413-8B56-4873-948B-51C0D3AB2029}" srcOrd="0" destOrd="0" presId="urn:microsoft.com/office/officeart/2024/3/layout/hArchList1"/>
    <dgm:cxn modelId="{F5E9D9C8-BB9A-43F5-BCC8-78D19DFC4CB9}" type="presOf" srcId="{D311CA70-6024-41AD-9E56-EACBE49D2991}" destId="{F0157CAF-1C5D-4C6E-95D5-2731A7493C0A}" srcOrd="0" destOrd="0" presId="urn:microsoft.com/office/officeart/2024/3/layout/hArchList1"/>
    <dgm:cxn modelId="{6178A7CF-D6A9-41DB-BDB9-C99AECA1B49D}" type="presOf" srcId="{B2BA1DE9-5BE1-4A71-9063-683927416B76}" destId="{5C3AB660-E006-4E77-B448-F9AB644B5355}" srcOrd="0" destOrd="0" presId="urn:microsoft.com/office/officeart/2024/3/layout/hArchList1"/>
    <dgm:cxn modelId="{FAE568E9-FBEB-4E4E-8B0D-C530BD0E29EC}" type="presOf" srcId="{E9CAD34A-5E67-4014-82A8-300D124885F2}" destId="{CE403EF5-7D3E-475A-8852-5BCF87A9647E}" srcOrd="0" destOrd="0" presId="urn:microsoft.com/office/officeart/2024/3/layout/hArchList1"/>
    <dgm:cxn modelId="{08890BFF-0631-4BDD-965E-4EA02EFE3DBC}" type="presOf" srcId="{CB67FE64-D77D-419C-B0C1-9D98A820E1AB}" destId="{1FD5E7C6-3426-47BF-A13E-0AADC230AAD5}" srcOrd="0" destOrd="0" presId="urn:microsoft.com/office/officeart/2024/3/layout/hArchList1"/>
    <dgm:cxn modelId="{0D284433-F415-4BC2-A70B-63422FD80013}" type="presParOf" srcId="{F0157CAF-1C5D-4C6E-95D5-2731A7493C0A}" destId="{83F723D9-C5A0-4AE6-A6F0-663793FE140D}" srcOrd="0" destOrd="0" presId="urn:microsoft.com/office/officeart/2024/3/layout/hArchList1"/>
    <dgm:cxn modelId="{E555D71F-C918-4E46-9692-FD0FD20BD4BC}" type="presParOf" srcId="{83F723D9-C5A0-4AE6-A6F0-663793FE140D}" destId="{3DC00413-8B56-4873-948B-51C0D3AB2029}" srcOrd="0" destOrd="0" presId="urn:microsoft.com/office/officeart/2024/3/layout/hArchList1"/>
    <dgm:cxn modelId="{5334D166-ECD3-4CB7-A5C1-CE9206B57854}" type="presParOf" srcId="{83F723D9-C5A0-4AE6-A6F0-663793FE140D}" destId="{0609FD93-1B0A-4343-85B8-3BF8269B8070}" srcOrd="1" destOrd="0" presId="urn:microsoft.com/office/officeart/2024/3/layout/hArchList1"/>
    <dgm:cxn modelId="{7BE8A7FF-0058-4D57-A647-2C341BC994A1}" type="presParOf" srcId="{F0157CAF-1C5D-4C6E-95D5-2731A7493C0A}" destId="{CE403EF5-7D3E-475A-8852-5BCF87A9647E}" srcOrd="1" destOrd="0" presId="urn:microsoft.com/office/officeart/2024/3/layout/hArchList1"/>
    <dgm:cxn modelId="{D01CD3EB-BF4A-4DB2-8A7F-156135CB4B72}" type="presParOf" srcId="{F0157CAF-1C5D-4C6E-95D5-2731A7493C0A}" destId="{BE8E85B2-55C7-48D8-A84D-D427E2EDCC47}" srcOrd="2" destOrd="0" presId="urn:microsoft.com/office/officeart/2024/3/layout/hArchList1"/>
    <dgm:cxn modelId="{1DD20F74-C33C-46B8-A87C-13AA94B93804}" type="presParOf" srcId="{BE8E85B2-55C7-48D8-A84D-D427E2EDCC47}" destId="{5C3AB660-E006-4E77-B448-F9AB644B5355}" srcOrd="0" destOrd="0" presId="urn:microsoft.com/office/officeart/2024/3/layout/hArchList1"/>
    <dgm:cxn modelId="{162BD703-3112-4786-AE27-088D57568124}" type="presParOf" srcId="{BE8E85B2-55C7-48D8-A84D-D427E2EDCC47}" destId="{1FD5E7C6-3426-47BF-A13E-0AADC230AAD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C4D10-F83F-4B35-8F5C-F3F8F60CE20E}">
      <dsp:nvSpPr>
        <dsp:cNvPr id="0" name=""/>
        <dsp:cNvSpPr/>
      </dsp:nvSpPr>
      <dsp:spPr>
        <a:xfrm>
          <a:off x="0" y="0"/>
          <a:ext cx="1552009" cy="1552009"/>
        </a:xfrm>
        <a:prstGeom prst="rect">
          <a:avLst/>
        </a:prstGeom>
        <a:blipFill>
          <a:blip xmlns:r="http://schemas.openxmlformats.org/officeDocument/2006/relationships" r:embed="rId1"/>
          <a:srcRect/>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59E47ECD-C40D-4325-8B9E-23E4B92F5839}">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Microeconomic Theory – Life Cycle Hypothesis</a:t>
          </a:r>
        </a:p>
      </dsp:txBody>
      <dsp:txXfrm>
        <a:off x="1732009" y="0"/>
        <a:ext cx="9393022" cy="380326"/>
      </dsp:txXfrm>
    </dsp:sp>
    <dsp:sp modelId="{CBFDF6D5-7A7E-453E-9FD5-74B572D8D9EC}">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Font typeface="Arial" panose="020B0604020202020204" pitchFamily="34" charset="0"/>
            <a:buNone/>
          </a:pPr>
          <a:r>
            <a:rPr lang="en-US" sz="1200" kern="1200"/>
            <a:t>Individuals are assumed to be well informed agents who optimize their saving and consumption patterns throughout wealth accumulation and deaccumulation phases.  </a:t>
          </a:r>
        </a:p>
        <a:p>
          <a:pPr marL="0" lvl="0" indent="0" algn="l" defTabSz="533400">
            <a:lnSpc>
              <a:spcPct val="100000"/>
            </a:lnSpc>
            <a:spcBef>
              <a:spcPct val="0"/>
            </a:spcBef>
            <a:spcAft>
              <a:spcPct val="35000"/>
            </a:spcAft>
            <a:buFont typeface="Arial" panose="020B0604020202020204" pitchFamily="34" charset="0"/>
            <a:buNone/>
          </a:pPr>
          <a:r>
            <a:rPr lang="en-US" sz="1200" kern="1200"/>
            <a:t>The underlying assumption is that rational individuals are well informed and plan spending over their lifetimes, taking into account their future income (Hayes, 2025)</a:t>
          </a:r>
        </a:p>
        <a:p>
          <a:pPr marL="0" lvl="0" indent="0" algn="l" defTabSz="533400">
            <a:lnSpc>
              <a:spcPct val="100000"/>
            </a:lnSpc>
            <a:spcBef>
              <a:spcPct val="0"/>
            </a:spcBef>
            <a:spcAft>
              <a:spcPct val="35000"/>
            </a:spcAft>
            <a:buFont typeface="Arial" panose="020B0604020202020204" pitchFamily="34" charset="0"/>
            <a:buNone/>
          </a:pPr>
          <a:endParaRPr lang="en-US" sz="1200" kern="1200"/>
        </a:p>
      </dsp:txBody>
      <dsp:txXfrm>
        <a:off x="1732009" y="380326"/>
        <a:ext cx="9393022" cy="1171682"/>
      </dsp:txXfrm>
    </dsp:sp>
    <dsp:sp modelId="{F182A793-EEE1-4807-8458-5B79ACADC8F0}">
      <dsp:nvSpPr>
        <dsp:cNvPr id="0" name=""/>
        <dsp:cNvSpPr/>
      </dsp:nvSpPr>
      <dsp:spPr>
        <a:xfrm>
          <a:off x="0" y="1676170"/>
          <a:ext cx="1552009" cy="1552009"/>
        </a:xfrm>
        <a:prstGeom prst="rect">
          <a:avLst/>
        </a:prstGeom>
        <a:blipFill>
          <a:blip xmlns:r="http://schemas.openxmlformats.org/officeDocument/2006/relationships" r:embed="rId2"/>
          <a:srcRect/>
          <a:stretch>
            <a:fillRect l="-18000" r="-18000"/>
          </a:stretch>
        </a:blipFill>
        <a:ln>
          <a:noFill/>
        </a:ln>
        <a:effectLst/>
      </dsp:spPr>
      <dsp:style>
        <a:lnRef idx="0">
          <a:scrgbClr r="0" g="0" b="0"/>
        </a:lnRef>
        <a:fillRef idx="3">
          <a:scrgbClr r="0" g="0" b="0"/>
        </a:fillRef>
        <a:effectRef idx="2">
          <a:scrgbClr r="0" g="0" b="0"/>
        </a:effectRef>
        <a:fontRef idx="minor">
          <a:schemeClr val="lt1"/>
        </a:fontRef>
      </dsp:style>
    </dsp:sp>
    <dsp:sp modelId="{4D7270F4-A41E-48D3-8034-D48D38919E7E}">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Financial Theory</a:t>
          </a:r>
        </a:p>
      </dsp:txBody>
      <dsp:txXfrm>
        <a:off x="1732009" y="1676170"/>
        <a:ext cx="9393022" cy="380326"/>
      </dsp:txXfrm>
    </dsp:sp>
    <dsp:sp modelId="{B68EB830-7C9C-4F5A-B72D-1CCD27E6562C}">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Individuals collect and process all accessible information in a decision-making process to optimize their utility, well being, and profit. </a:t>
          </a:r>
        </a:p>
        <a:p>
          <a:pPr marL="0" lvl="0" indent="0" algn="l" defTabSz="533400">
            <a:lnSpc>
              <a:spcPct val="100000"/>
            </a:lnSpc>
            <a:spcBef>
              <a:spcPct val="0"/>
            </a:spcBef>
            <a:spcAft>
              <a:spcPct val="35000"/>
            </a:spcAft>
            <a:buNone/>
          </a:pPr>
          <a:r>
            <a:rPr lang="en-US" sz="1200" kern="1200"/>
            <a:t>Individuals have the capacity to continuously revise their current situation based on new information to maximize their utility (Sajid, Mushtaq, Murtaza, Yahiaoui, &amp; Pereira, 2024)</a:t>
          </a:r>
        </a:p>
      </dsp:txBody>
      <dsp:txXfrm>
        <a:off x="1732009" y="2056496"/>
        <a:ext cx="9393022" cy="1171682"/>
      </dsp:txXfrm>
    </dsp:sp>
    <dsp:sp modelId="{C148B82F-13A8-4D0F-B39B-C49AC2CACAAC}">
      <dsp:nvSpPr>
        <dsp:cNvPr id="0" name=""/>
        <dsp:cNvSpPr/>
      </dsp:nvSpPr>
      <dsp:spPr>
        <a:xfrm>
          <a:off x="0" y="3352340"/>
          <a:ext cx="1552009" cy="1552009"/>
        </a:xfrm>
        <a:prstGeom prst="rect">
          <a:avLst/>
        </a:prstGeom>
        <a:blipFill>
          <a:blip xmlns:r="http://schemas.openxmlformats.org/officeDocument/2006/relationships" r:embed="rId3"/>
          <a:srcRect/>
          <a:stretch>
            <a:fillRect l="-38000" r="-38000"/>
          </a:stretch>
        </a:blipFill>
        <a:ln>
          <a:noFill/>
        </a:ln>
        <a:effectLst/>
      </dsp:spPr>
      <dsp:style>
        <a:lnRef idx="0">
          <a:scrgbClr r="0" g="0" b="0"/>
        </a:lnRef>
        <a:fillRef idx="3">
          <a:scrgbClr r="0" g="0" b="0"/>
        </a:fillRef>
        <a:effectRef idx="2">
          <a:scrgbClr r="0" g="0" b="0"/>
        </a:effectRef>
        <a:fontRef idx="minor">
          <a:schemeClr val="lt1"/>
        </a:fontRef>
      </dsp:style>
    </dsp:sp>
    <dsp:sp modelId="{11DCFE49-9D37-4645-B476-6058E5BBAF66}">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Theoretical Limitation</a:t>
          </a:r>
        </a:p>
      </dsp:txBody>
      <dsp:txXfrm>
        <a:off x="1732009" y="3352340"/>
        <a:ext cx="9393022" cy="380326"/>
      </dsp:txXfrm>
    </dsp:sp>
    <dsp:sp modelId="{6879A7C8-AA1C-48CA-A49D-8E2434206DAE}">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Empirical evidence has shown that individuals do not practice rational decision making in various financial areas (Benartzi &amp; Thaler, 2001)</a:t>
          </a:r>
        </a:p>
        <a:p>
          <a:pPr marL="0" lvl="0" indent="0" algn="l" defTabSz="533400">
            <a:lnSpc>
              <a:spcPct val="100000"/>
            </a:lnSpc>
            <a:spcBef>
              <a:spcPct val="0"/>
            </a:spcBef>
            <a:spcAft>
              <a:spcPct val="35000"/>
            </a:spcAft>
            <a:buNone/>
          </a:pPr>
          <a:r>
            <a:rPr lang="en-US" sz="1200" kern="1200"/>
            <a:t>Research continues to support that financial knowledge does positively contribute to financial decision-making and financial well-being. </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78C48-1134-4F60-850E-9BC01C2388A1}">
      <dsp:nvSpPr>
        <dsp:cNvPr id="0" name=""/>
        <dsp:cNvSpPr/>
      </dsp:nvSpPr>
      <dsp:spPr>
        <a:xfrm>
          <a:off x="0" y="0"/>
          <a:ext cx="1552009" cy="1552009"/>
        </a:xfrm>
        <a:prstGeom prst="rect">
          <a:avLst/>
        </a:prstGeom>
        <a:blipFill>
          <a:blip xmlns:r="http://schemas.openxmlformats.org/officeDocument/2006/relationships" r:embed="rId1"/>
          <a:srcRect/>
          <a:stretch>
            <a:fillRect l="-21000" r="-21000"/>
          </a:stretch>
        </a:blipFill>
        <a:ln>
          <a:noFill/>
        </a:ln>
        <a:effectLst/>
      </dsp:spPr>
      <dsp:style>
        <a:lnRef idx="0">
          <a:scrgbClr r="0" g="0" b="0"/>
        </a:lnRef>
        <a:fillRef idx="3">
          <a:scrgbClr r="0" g="0" b="0"/>
        </a:fillRef>
        <a:effectRef idx="2">
          <a:scrgbClr r="0" g="0" b="0"/>
        </a:effectRef>
        <a:fontRef idx="minor">
          <a:schemeClr val="lt1"/>
        </a:fontRef>
      </dsp:style>
    </dsp:sp>
    <dsp:sp modelId="{F56BC9D6-B3FB-412A-8118-E4AF9ADE14C2}">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Better Decision making </a:t>
          </a:r>
        </a:p>
      </dsp:txBody>
      <dsp:txXfrm>
        <a:off x="1732009" y="0"/>
        <a:ext cx="9393022" cy="380326"/>
      </dsp:txXfrm>
    </dsp:sp>
    <dsp:sp modelId="{E175C82E-7D62-4B1F-85CC-8BA761F9F0CC}">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Font typeface="Arial" panose="020B0604020202020204" pitchFamily="34" charset="0"/>
            <a:buNone/>
          </a:pPr>
          <a:r>
            <a:rPr lang="en-US" sz="1200" kern="1200"/>
            <a:t>Individuals who exhibit high financial literacy are likely to make wiser financial decisions, improving their financial well-being </a:t>
          </a:r>
        </a:p>
        <a:p>
          <a:pPr marL="0" lvl="0" indent="0" algn="l" defTabSz="533400">
            <a:lnSpc>
              <a:spcPct val="100000"/>
            </a:lnSpc>
            <a:spcBef>
              <a:spcPct val="0"/>
            </a:spcBef>
            <a:spcAft>
              <a:spcPct val="35000"/>
            </a:spcAft>
            <a:buFont typeface="Arial" panose="020B0604020202020204" pitchFamily="34" charset="0"/>
            <a:buNone/>
          </a:pPr>
          <a:r>
            <a:rPr lang="en-US" sz="1200" kern="1200"/>
            <a:t>This improved financial behavior has critical impacts at the macro and micro-level</a:t>
          </a:r>
        </a:p>
        <a:p>
          <a:pPr marL="0" lvl="0" indent="0" algn="l" defTabSz="533400">
            <a:lnSpc>
              <a:spcPct val="100000"/>
            </a:lnSpc>
            <a:spcBef>
              <a:spcPct val="0"/>
            </a:spcBef>
            <a:spcAft>
              <a:spcPct val="35000"/>
            </a:spcAft>
            <a:buFont typeface="Arial" panose="020B0604020202020204" pitchFamily="34" charset="0"/>
            <a:buNone/>
          </a:pPr>
          <a:r>
            <a:rPr lang="en-US" sz="1200" kern="1200"/>
            <a:t>At the microlevel informed individuals are less likely to be involved in sub-prime loans and have problems or default with them.  </a:t>
          </a:r>
        </a:p>
        <a:p>
          <a:pPr marL="0" lvl="0" indent="0" algn="l" defTabSz="533400">
            <a:lnSpc>
              <a:spcPct val="100000"/>
            </a:lnSpc>
            <a:spcBef>
              <a:spcPct val="0"/>
            </a:spcBef>
            <a:spcAft>
              <a:spcPct val="35000"/>
            </a:spcAft>
            <a:buFont typeface="Arial" panose="020B0604020202020204" pitchFamily="34" charset="0"/>
            <a:buNone/>
          </a:pPr>
          <a:r>
            <a:rPr lang="en-US" sz="1200" kern="1200"/>
            <a:t>At the macroeconomic level improved financial behavior will limit the amount of individual involved with sub-prime loan which was a major contributing factor in the global financial crisis of 2008.</a:t>
          </a:r>
        </a:p>
      </dsp:txBody>
      <dsp:txXfrm>
        <a:off x="1732009" y="380326"/>
        <a:ext cx="9393022" cy="1171682"/>
      </dsp:txXfrm>
    </dsp:sp>
    <dsp:sp modelId="{3ECE6806-1824-42EA-9D08-B0B015135DB8}">
      <dsp:nvSpPr>
        <dsp:cNvPr id="0" name=""/>
        <dsp:cNvSpPr/>
      </dsp:nvSpPr>
      <dsp:spPr>
        <a:xfrm>
          <a:off x="0" y="1676170"/>
          <a:ext cx="1552009" cy="1552009"/>
        </a:xfrm>
        <a:prstGeom prst="rect">
          <a:avLst/>
        </a:prstGeom>
        <a:blipFill>
          <a:blip xmlns:r="http://schemas.openxmlformats.org/officeDocument/2006/relationships" r:embed="rId2"/>
          <a:srcRect/>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635AD164-6BAD-422C-9551-A00901335984}">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Improved Savings Behavior</a:t>
          </a:r>
        </a:p>
      </dsp:txBody>
      <dsp:txXfrm>
        <a:off x="1732009" y="1676170"/>
        <a:ext cx="9393022" cy="380326"/>
      </dsp:txXfrm>
    </dsp:sp>
    <dsp:sp modelId="{A5695CBD-F541-4B51-B0CC-48A1E772C22D}">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Financially literate individuals tend to save more consistently, contributing to their financial security and stability.</a:t>
          </a:r>
        </a:p>
        <a:p>
          <a:pPr marL="0" lvl="0" indent="0" algn="l" defTabSz="533400">
            <a:lnSpc>
              <a:spcPct val="100000"/>
            </a:lnSpc>
            <a:spcBef>
              <a:spcPct val="0"/>
            </a:spcBef>
            <a:spcAft>
              <a:spcPct val="35000"/>
            </a:spcAft>
            <a:buNone/>
          </a:pPr>
          <a:r>
            <a:rPr lang="en-US" sz="1200" kern="1200"/>
            <a:t>Individuals who display high levels of literacy are more likely to plan for retirement and accumulate much more wealth</a:t>
          </a:r>
        </a:p>
      </dsp:txBody>
      <dsp:txXfrm>
        <a:off x="1732009" y="2056496"/>
        <a:ext cx="9393022" cy="1171682"/>
      </dsp:txXfrm>
    </dsp:sp>
    <dsp:sp modelId="{A06D8904-391D-447B-B317-FCC97568C8A0}">
      <dsp:nvSpPr>
        <dsp:cNvPr id="0" name=""/>
        <dsp:cNvSpPr/>
      </dsp:nvSpPr>
      <dsp:spPr>
        <a:xfrm>
          <a:off x="0" y="3352340"/>
          <a:ext cx="1552009" cy="1552009"/>
        </a:xfrm>
        <a:prstGeom prst="rect">
          <a:avLst/>
        </a:prstGeom>
        <a:blipFill>
          <a:blip xmlns:r="http://schemas.openxmlformats.org/officeDocument/2006/relationships" r:embed="rId3"/>
          <a:srcRect/>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7A137593-CA73-4194-B113-685D8E70CC65}">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Increased Participation in Financial Markets</a:t>
          </a:r>
        </a:p>
      </dsp:txBody>
      <dsp:txXfrm>
        <a:off x="1732009" y="3352340"/>
        <a:ext cx="9393022" cy="380326"/>
      </dsp:txXfrm>
    </dsp:sp>
    <dsp:sp modelId="{15340A57-9A3C-4A36-BCB1-37D966ACBB76}">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533400">
            <a:lnSpc>
              <a:spcPct val="100000"/>
            </a:lnSpc>
            <a:spcBef>
              <a:spcPct val="0"/>
            </a:spcBef>
            <a:spcAft>
              <a:spcPct val="35000"/>
            </a:spcAft>
            <a:buNone/>
          </a:pPr>
          <a:r>
            <a:rPr lang="en-US" sz="1200" kern="1200"/>
            <a:t>Better understanding of financial services encourages greater interaction with financial securities and services. This can make individuals make optimal financial decisions depending on the economic environment. </a:t>
          </a:r>
        </a:p>
        <a:p>
          <a:pPr marL="57150" lvl="1" indent="-57150" algn="l" defTabSz="466725">
            <a:lnSpc>
              <a:spcPct val="90000"/>
            </a:lnSpc>
            <a:spcBef>
              <a:spcPct val="0"/>
            </a:spcBef>
            <a:spcAft>
              <a:spcPct val="15000"/>
            </a:spcAft>
            <a:buChar char="•"/>
          </a:pPr>
          <a:r>
            <a:rPr lang="en-US" sz="1050" kern="1200"/>
            <a:t>Example: During periods of high interest rates and inflation, individuals who display high financial literacy will be more likely to put a portion of their savings in a high yielding savings account or a CD.  </a:t>
          </a:r>
        </a:p>
      </dsp:txBody>
      <dsp:txXfrm>
        <a:off x="1732009" y="3732666"/>
        <a:ext cx="9393022" cy="117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CA3C4-A401-4E06-9184-BE7AE4F3AB31}">
      <dsp:nvSpPr>
        <dsp:cNvPr id="0" name=""/>
        <dsp:cNvSpPr/>
      </dsp:nvSpPr>
      <dsp:spPr>
        <a:xfrm>
          <a:off x="531079" y="0"/>
          <a:ext cx="6018903" cy="5323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70F82-CCFC-452F-9AC5-0AB4AF1FF949}">
      <dsp:nvSpPr>
        <dsp:cNvPr id="0" name=""/>
        <dsp:cNvSpPr/>
      </dsp:nvSpPr>
      <dsp:spPr>
        <a:xfrm>
          <a:off x="3543"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Identify:</a:t>
          </a:r>
        </a:p>
        <a:p>
          <a:pPr marL="0" lvl="0" indent="0" algn="ctr" defTabSz="488950">
            <a:lnSpc>
              <a:spcPct val="90000"/>
            </a:lnSpc>
            <a:spcBef>
              <a:spcPct val="0"/>
            </a:spcBef>
            <a:spcAft>
              <a:spcPct val="35000"/>
            </a:spcAft>
            <a:buNone/>
          </a:pPr>
          <a:r>
            <a:rPr lang="en-US" sz="1100" kern="1200"/>
            <a:t>The first step is identifying the treatment, confounders, and the outcome of interest.</a:t>
          </a:r>
        </a:p>
      </dsp:txBody>
      <dsp:txXfrm>
        <a:off x="86753" y="1680268"/>
        <a:ext cx="1538152" cy="1962991"/>
      </dsp:txXfrm>
    </dsp:sp>
    <dsp:sp modelId="{D0D8DF57-3074-48C2-90AB-5E63FF72EA28}">
      <dsp:nvSpPr>
        <dsp:cNvPr id="0" name=""/>
        <dsp:cNvSpPr/>
      </dsp:nvSpPr>
      <dsp:spPr>
        <a:xfrm>
          <a:off x="1793344"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Debiasing Step:</a:t>
          </a:r>
        </a:p>
        <a:p>
          <a:pPr marL="0" lvl="0" indent="0" algn="ctr" defTabSz="488950">
            <a:lnSpc>
              <a:spcPct val="90000"/>
            </a:lnSpc>
            <a:spcBef>
              <a:spcPct val="0"/>
            </a:spcBef>
            <a:spcAft>
              <a:spcPct val="35000"/>
            </a:spcAft>
            <a:buNone/>
          </a:pPr>
          <a:r>
            <a:rPr lang="en-US" sz="1100" kern="1200"/>
            <a:t> Regresses the treatment on the confounders to obtain the residuals of the treatment.</a:t>
          </a:r>
        </a:p>
        <a:p>
          <a:pPr marL="0" lvl="0" indent="0" algn="l" defTabSz="488950">
            <a:lnSpc>
              <a:spcPct val="90000"/>
            </a:lnSpc>
            <a:spcBef>
              <a:spcPct val="0"/>
            </a:spcBef>
            <a:spcAft>
              <a:spcPct val="35000"/>
            </a:spcAft>
            <a:buNone/>
          </a:pPr>
          <a:r>
            <a:rPr lang="en-US" sz="1100" kern="1200"/>
            <a:t>A. Treatment = function (Confounders)</a:t>
          </a:r>
        </a:p>
        <a:p>
          <a:pPr marL="0" lvl="0" indent="0" algn="l" defTabSz="488950">
            <a:lnSpc>
              <a:spcPct val="90000"/>
            </a:lnSpc>
            <a:spcBef>
              <a:spcPct val="0"/>
            </a:spcBef>
            <a:spcAft>
              <a:spcPct val="35000"/>
            </a:spcAft>
            <a:buNone/>
          </a:pPr>
          <a:r>
            <a:rPr lang="en-US" sz="1100" kern="1200"/>
            <a:t>B. Obtain Residuals</a:t>
          </a:r>
        </a:p>
      </dsp:txBody>
      <dsp:txXfrm>
        <a:off x="1876554" y="1680268"/>
        <a:ext cx="1538152" cy="1962991"/>
      </dsp:txXfrm>
    </dsp:sp>
    <dsp:sp modelId="{F3B0FDC1-F3A4-4106-BD7E-AB9E90B36BC6}">
      <dsp:nvSpPr>
        <dsp:cNvPr id="0" name=""/>
        <dsp:cNvSpPr/>
      </dsp:nvSpPr>
      <dsp:spPr>
        <a:xfrm>
          <a:off x="3583145"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Denoising Step:</a:t>
          </a:r>
        </a:p>
        <a:p>
          <a:pPr marL="0" lvl="0" indent="0" algn="ctr" defTabSz="488950">
            <a:lnSpc>
              <a:spcPct val="90000"/>
            </a:lnSpc>
            <a:spcBef>
              <a:spcPct val="0"/>
            </a:spcBef>
            <a:spcAft>
              <a:spcPct val="35000"/>
            </a:spcAft>
            <a:buNone/>
          </a:pPr>
          <a:r>
            <a:rPr lang="en-US" sz="1100" kern="1200"/>
            <a:t>The outcome is regressed on the confounders to obtain the residuals</a:t>
          </a:r>
        </a:p>
        <a:p>
          <a:pPr marL="0" lvl="0" indent="0" algn="ctr" defTabSz="488950">
            <a:lnSpc>
              <a:spcPct val="90000"/>
            </a:lnSpc>
            <a:spcBef>
              <a:spcPct val="0"/>
            </a:spcBef>
            <a:spcAft>
              <a:spcPct val="35000"/>
            </a:spcAft>
            <a:buNone/>
          </a:pPr>
          <a:endParaRPr lang="en-US" sz="1100" kern="1200"/>
        </a:p>
        <a:p>
          <a:pPr marL="0" lvl="0" indent="0" algn="l" defTabSz="488950">
            <a:lnSpc>
              <a:spcPct val="90000"/>
            </a:lnSpc>
            <a:spcBef>
              <a:spcPct val="0"/>
            </a:spcBef>
            <a:spcAft>
              <a:spcPct val="35000"/>
            </a:spcAft>
            <a:buNone/>
          </a:pPr>
          <a:r>
            <a:rPr lang="en-US" sz="1100" kern="1200"/>
            <a:t>C. Outcome = function (Confounders)</a:t>
          </a:r>
        </a:p>
        <a:p>
          <a:pPr marL="0" lvl="0" indent="0" algn="l" defTabSz="488950">
            <a:lnSpc>
              <a:spcPct val="90000"/>
            </a:lnSpc>
            <a:spcBef>
              <a:spcPct val="0"/>
            </a:spcBef>
            <a:spcAft>
              <a:spcPct val="35000"/>
            </a:spcAft>
            <a:buNone/>
          </a:pPr>
          <a:r>
            <a:rPr lang="en-US" sz="1100" kern="1200"/>
            <a:t>D.  Obtain Residuals</a:t>
          </a:r>
        </a:p>
      </dsp:txBody>
      <dsp:txXfrm>
        <a:off x="3666355" y="1680268"/>
        <a:ext cx="1538152" cy="1962991"/>
      </dsp:txXfrm>
    </dsp:sp>
    <dsp:sp modelId="{F13CFA59-EF3D-434E-9324-F6E2759A2443}">
      <dsp:nvSpPr>
        <dsp:cNvPr id="0" name=""/>
        <dsp:cNvSpPr/>
      </dsp:nvSpPr>
      <dsp:spPr>
        <a:xfrm>
          <a:off x="5362672" y="1578213"/>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Outcome model:</a:t>
          </a:r>
        </a:p>
        <a:p>
          <a:pPr marL="0" lvl="0" indent="0" algn="ctr" defTabSz="488950">
            <a:lnSpc>
              <a:spcPct val="90000"/>
            </a:lnSpc>
            <a:spcBef>
              <a:spcPct val="0"/>
            </a:spcBef>
            <a:spcAft>
              <a:spcPct val="35000"/>
            </a:spcAft>
            <a:buNone/>
          </a:pPr>
          <a:r>
            <a:rPr lang="en-US" sz="1100" kern="1200"/>
            <a:t> Outcome residuals on the treatment residuals to obtain the average treatment effect</a:t>
          </a:r>
        </a:p>
        <a:p>
          <a:pPr marL="0" lvl="0" indent="0" algn="ctr" defTabSz="488950">
            <a:lnSpc>
              <a:spcPct val="90000"/>
            </a:lnSpc>
            <a:spcBef>
              <a:spcPct val="0"/>
            </a:spcBef>
            <a:spcAft>
              <a:spcPct val="35000"/>
            </a:spcAft>
            <a:buNone/>
          </a:pPr>
          <a:r>
            <a:rPr lang="en-US" sz="1100" kern="1200"/>
            <a:t>E. Outcome residual = function (Treatment Residuals)</a:t>
          </a:r>
        </a:p>
        <a:p>
          <a:pPr marL="0" lvl="0" indent="0" algn="ctr" defTabSz="488950">
            <a:lnSpc>
              <a:spcPct val="90000"/>
            </a:lnSpc>
            <a:spcBef>
              <a:spcPct val="0"/>
            </a:spcBef>
            <a:spcAft>
              <a:spcPct val="35000"/>
            </a:spcAft>
            <a:buNone/>
          </a:pPr>
          <a:r>
            <a:rPr lang="en-US" sz="1100" kern="1200"/>
            <a:t>F. ATE = Coefficient from step E</a:t>
          </a:r>
        </a:p>
      </dsp:txBody>
      <dsp:txXfrm>
        <a:off x="5445882" y="1661423"/>
        <a:ext cx="1538152" cy="1962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CA3C4-A401-4E06-9184-BE7AE4F3AB31}">
      <dsp:nvSpPr>
        <dsp:cNvPr id="0" name=""/>
        <dsp:cNvSpPr/>
      </dsp:nvSpPr>
      <dsp:spPr>
        <a:xfrm>
          <a:off x="531079" y="0"/>
          <a:ext cx="6018903" cy="53235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70F82-CCFC-452F-9AC5-0AB4AF1FF949}">
      <dsp:nvSpPr>
        <dsp:cNvPr id="0" name=""/>
        <dsp:cNvSpPr/>
      </dsp:nvSpPr>
      <dsp:spPr>
        <a:xfrm>
          <a:off x="3543"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Identify:</a:t>
          </a:r>
        </a:p>
        <a:p>
          <a:pPr marL="0" lvl="0" indent="0" algn="ctr" defTabSz="488950">
            <a:lnSpc>
              <a:spcPct val="90000"/>
            </a:lnSpc>
            <a:spcBef>
              <a:spcPct val="0"/>
            </a:spcBef>
            <a:spcAft>
              <a:spcPct val="35000"/>
            </a:spcAft>
            <a:buNone/>
          </a:pPr>
          <a:r>
            <a:rPr lang="en-US" sz="1100" kern="1200"/>
            <a:t>The first step is identifying the treatment, confounders, and the outcome of interest.</a:t>
          </a:r>
        </a:p>
      </dsp:txBody>
      <dsp:txXfrm>
        <a:off x="86753" y="1680268"/>
        <a:ext cx="1538152" cy="1962991"/>
      </dsp:txXfrm>
    </dsp:sp>
    <dsp:sp modelId="{D0D8DF57-3074-48C2-90AB-5E63FF72EA28}">
      <dsp:nvSpPr>
        <dsp:cNvPr id="0" name=""/>
        <dsp:cNvSpPr/>
      </dsp:nvSpPr>
      <dsp:spPr>
        <a:xfrm>
          <a:off x="1793344"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Debiasing Step:</a:t>
          </a:r>
        </a:p>
        <a:p>
          <a:pPr marL="0" lvl="0" indent="0" algn="ctr" defTabSz="488950">
            <a:lnSpc>
              <a:spcPct val="90000"/>
            </a:lnSpc>
            <a:spcBef>
              <a:spcPct val="0"/>
            </a:spcBef>
            <a:spcAft>
              <a:spcPct val="35000"/>
            </a:spcAft>
            <a:buNone/>
          </a:pPr>
          <a:r>
            <a:rPr lang="en-US" sz="1100" kern="1200"/>
            <a:t> Regresses the treatment on the confounders to obtain the residuals of the treatment.</a:t>
          </a:r>
        </a:p>
        <a:p>
          <a:pPr marL="0" lvl="0" indent="0" algn="l" defTabSz="488950">
            <a:lnSpc>
              <a:spcPct val="90000"/>
            </a:lnSpc>
            <a:spcBef>
              <a:spcPct val="0"/>
            </a:spcBef>
            <a:spcAft>
              <a:spcPct val="35000"/>
            </a:spcAft>
            <a:buNone/>
          </a:pPr>
          <a:r>
            <a:rPr lang="en-US" sz="1100" kern="1200"/>
            <a:t>A. Treatment = function (Confounders)</a:t>
          </a:r>
        </a:p>
        <a:p>
          <a:pPr marL="0" lvl="0" indent="0" algn="l" defTabSz="488950">
            <a:lnSpc>
              <a:spcPct val="90000"/>
            </a:lnSpc>
            <a:spcBef>
              <a:spcPct val="0"/>
            </a:spcBef>
            <a:spcAft>
              <a:spcPct val="35000"/>
            </a:spcAft>
            <a:buNone/>
          </a:pPr>
          <a:r>
            <a:rPr lang="en-US" sz="1100" kern="1200"/>
            <a:t>B. Obtain Residuals</a:t>
          </a:r>
        </a:p>
      </dsp:txBody>
      <dsp:txXfrm>
        <a:off x="1876554" y="1680268"/>
        <a:ext cx="1538152" cy="1962991"/>
      </dsp:txXfrm>
    </dsp:sp>
    <dsp:sp modelId="{F3B0FDC1-F3A4-4106-BD7E-AB9E90B36BC6}">
      <dsp:nvSpPr>
        <dsp:cNvPr id="0" name=""/>
        <dsp:cNvSpPr/>
      </dsp:nvSpPr>
      <dsp:spPr>
        <a:xfrm>
          <a:off x="3583145" y="1597058"/>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Denoising Step:</a:t>
          </a:r>
        </a:p>
        <a:p>
          <a:pPr marL="0" lvl="0" indent="0" algn="ctr" defTabSz="488950">
            <a:lnSpc>
              <a:spcPct val="90000"/>
            </a:lnSpc>
            <a:spcBef>
              <a:spcPct val="0"/>
            </a:spcBef>
            <a:spcAft>
              <a:spcPct val="35000"/>
            </a:spcAft>
            <a:buNone/>
          </a:pPr>
          <a:r>
            <a:rPr lang="en-US" sz="1100" kern="1200"/>
            <a:t>The outcome is regressed on the confounders to obtain the residuals</a:t>
          </a:r>
        </a:p>
        <a:p>
          <a:pPr marL="0" lvl="0" indent="0" algn="ctr" defTabSz="488950">
            <a:lnSpc>
              <a:spcPct val="90000"/>
            </a:lnSpc>
            <a:spcBef>
              <a:spcPct val="0"/>
            </a:spcBef>
            <a:spcAft>
              <a:spcPct val="35000"/>
            </a:spcAft>
            <a:buNone/>
          </a:pPr>
          <a:endParaRPr lang="en-US" sz="1100" kern="1200"/>
        </a:p>
        <a:p>
          <a:pPr marL="0" lvl="0" indent="0" algn="l" defTabSz="488950">
            <a:lnSpc>
              <a:spcPct val="90000"/>
            </a:lnSpc>
            <a:spcBef>
              <a:spcPct val="0"/>
            </a:spcBef>
            <a:spcAft>
              <a:spcPct val="35000"/>
            </a:spcAft>
            <a:buNone/>
          </a:pPr>
          <a:r>
            <a:rPr lang="en-US" sz="1100" kern="1200"/>
            <a:t>C. Outcome = function (Confounders)</a:t>
          </a:r>
        </a:p>
        <a:p>
          <a:pPr marL="0" lvl="0" indent="0" algn="l" defTabSz="488950">
            <a:lnSpc>
              <a:spcPct val="90000"/>
            </a:lnSpc>
            <a:spcBef>
              <a:spcPct val="0"/>
            </a:spcBef>
            <a:spcAft>
              <a:spcPct val="35000"/>
            </a:spcAft>
            <a:buNone/>
          </a:pPr>
          <a:r>
            <a:rPr lang="en-US" sz="1100" kern="1200"/>
            <a:t>D.  Obtain Residuals</a:t>
          </a:r>
        </a:p>
      </dsp:txBody>
      <dsp:txXfrm>
        <a:off x="3666355" y="1680268"/>
        <a:ext cx="1538152" cy="1962991"/>
      </dsp:txXfrm>
    </dsp:sp>
    <dsp:sp modelId="{F13CFA59-EF3D-434E-9324-F6E2759A2443}">
      <dsp:nvSpPr>
        <dsp:cNvPr id="0" name=""/>
        <dsp:cNvSpPr/>
      </dsp:nvSpPr>
      <dsp:spPr>
        <a:xfrm>
          <a:off x="5362672" y="1578213"/>
          <a:ext cx="1704572" cy="21294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Outcome model:</a:t>
          </a:r>
        </a:p>
        <a:p>
          <a:pPr marL="0" lvl="0" indent="0" algn="ctr" defTabSz="488950">
            <a:lnSpc>
              <a:spcPct val="90000"/>
            </a:lnSpc>
            <a:spcBef>
              <a:spcPct val="0"/>
            </a:spcBef>
            <a:spcAft>
              <a:spcPct val="35000"/>
            </a:spcAft>
            <a:buNone/>
          </a:pPr>
          <a:r>
            <a:rPr lang="en-US" sz="1100" kern="1200"/>
            <a:t> Outcome residuals on the treatment residuals to obtain the average treatment effect</a:t>
          </a:r>
        </a:p>
        <a:p>
          <a:pPr marL="0" lvl="0" indent="0" algn="ctr" defTabSz="488950">
            <a:lnSpc>
              <a:spcPct val="90000"/>
            </a:lnSpc>
            <a:spcBef>
              <a:spcPct val="0"/>
            </a:spcBef>
            <a:spcAft>
              <a:spcPct val="35000"/>
            </a:spcAft>
            <a:buNone/>
          </a:pPr>
          <a:r>
            <a:rPr lang="en-US" sz="1100" kern="1200"/>
            <a:t>E. Outcome residual = function (Treatment Residuals)</a:t>
          </a:r>
        </a:p>
        <a:p>
          <a:pPr marL="0" lvl="0" indent="0" algn="ctr" defTabSz="488950">
            <a:lnSpc>
              <a:spcPct val="90000"/>
            </a:lnSpc>
            <a:spcBef>
              <a:spcPct val="0"/>
            </a:spcBef>
            <a:spcAft>
              <a:spcPct val="35000"/>
            </a:spcAft>
            <a:buNone/>
          </a:pPr>
          <a:r>
            <a:rPr lang="en-US" sz="1100" kern="1200"/>
            <a:t>F. ATE = Coefficient from step E</a:t>
          </a:r>
        </a:p>
      </dsp:txBody>
      <dsp:txXfrm>
        <a:off x="5445882" y="1661423"/>
        <a:ext cx="1538152" cy="19629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00413-8B56-4873-948B-51C0D3AB2029}">
      <dsp:nvSpPr>
        <dsp:cNvPr id="0" name=""/>
        <dsp:cNvSpPr/>
      </dsp:nvSpPr>
      <dsp:spPr>
        <a:xfrm>
          <a:off x="0" y="0"/>
          <a:ext cx="5184626" cy="33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Financial Literacy</a:t>
          </a:r>
        </a:p>
      </dsp:txBody>
      <dsp:txXfrm>
        <a:off x="0" y="0"/>
        <a:ext cx="5184626" cy="339413"/>
      </dsp:txXfrm>
    </dsp:sp>
    <dsp:sp modelId="{0609FD93-1B0A-4343-85B8-3BF8269B8070}">
      <dsp:nvSpPr>
        <dsp:cNvPr id="0" name=""/>
        <dsp:cNvSpPr/>
      </dsp:nvSpPr>
      <dsp:spPr>
        <a:xfrm>
          <a:off x="0" y="339413"/>
          <a:ext cx="5184626" cy="24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Financial literacy is an essential aspect for improving individual financial wellbeing</a:t>
          </a:r>
        </a:p>
      </dsp:txBody>
      <dsp:txXfrm>
        <a:off x="0" y="339413"/>
        <a:ext cx="5184626" cy="2423904"/>
      </dsp:txXfrm>
    </dsp:sp>
    <dsp:sp modelId="{5C3AB660-E006-4E77-B448-F9AB644B5355}">
      <dsp:nvSpPr>
        <dsp:cNvPr id="0" name=""/>
        <dsp:cNvSpPr/>
      </dsp:nvSpPr>
      <dsp:spPr>
        <a:xfrm>
          <a:off x="5703088" y="0"/>
          <a:ext cx="5184626" cy="33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of Causal Inference</a:t>
          </a:r>
        </a:p>
      </dsp:txBody>
      <dsp:txXfrm>
        <a:off x="5703088" y="0"/>
        <a:ext cx="5184626" cy="339413"/>
      </dsp:txXfrm>
    </dsp:sp>
    <dsp:sp modelId="{1FD5E7C6-3426-47BF-A13E-0AADC230AAD5}">
      <dsp:nvSpPr>
        <dsp:cNvPr id="0" name=""/>
        <dsp:cNvSpPr/>
      </dsp:nvSpPr>
      <dsp:spPr>
        <a:xfrm>
          <a:off x="5703088" y="339413"/>
          <a:ext cx="5184626" cy="24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Causal inference suggests that the drivers of financial well-being are more complex. It may involve financial confidence and financial literacy mediating through financial behavior to change an individual's financial well being. </a:t>
          </a:r>
        </a:p>
      </dsp:txBody>
      <dsp:txXfrm>
        <a:off x="5703088" y="339413"/>
        <a:ext cx="5184626" cy="242390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D13A8C-61EA-4CFD-B6D8-ED336A20A20F}"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1C40-611D-4A9D-9BA6-8396B9E823E1}" type="slidenum">
              <a:rPr lang="en-US" smtClean="0"/>
              <a:t>‹#›</a:t>
            </a:fld>
            <a:endParaRPr lang="en-US"/>
          </a:p>
        </p:txBody>
      </p:sp>
    </p:spTree>
    <p:extLst>
      <p:ext uri="{BB962C8B-B14F-4D97-AF65-F5344CB8AC3E}">
        <p14:creationId xmlns:p14="http://schemas.microsoft.com/office/powerpoint/2010/main" val="4069374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relationship between financial literacy and financial wellbeing using causal inference methods. We will discuss the business relevance, strategic impacts, machine learning approaches, and actionable insights drawn from the analysis.
</a:t>
            </a:r>
          </a:p>
        </p:txBody>
      </p:sp>
      <p:sp>
        <p:nvSpPr>
          <p:cNvPr id="4" name="Slide Number Placeholder 3"/>
          <p:cNvSpPr>
            <a:spLocks noGrp="1"/>
          </p:cNvSpPr>
          <p:nvPr>
            <p:ph type="sldNum" sz="quarter" idx="5"/>
          </p:nvPr>
        </p:nvSpPr>
        <p:spPr/>
        <p:txBody>
          <a:bodyPr/>
          <a:lstStyle/>
          <a:p>
            <a:fld id="{F4E74AB4-0023-4DCB-B915-00BE59CF5C0E}" type="slidenum">
              <a:rPr lang="en-US" smtClean="0"/>
              <a:t>1</a:t>
            </a:fld>
            <a:endParaRPr lang="en-US"/>
          </a:p>
        </p:txBody>
      </p:sp>
    </p:spTree>
    <p:extLst>
      <p:ext uri="{BB962C8B-B14F-4D97-AF65-F5344CB8AC3E}">
        <p14:creationId xmlns:p14="http://schemas.microsoft.com/office/powerpoint/2010/main" val="2360181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3E7C1-A996-BA8C-8A8E-0C7D154AC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1C39C-AD2C-EEA5-8BA0-FAEE39387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C5FE1-75DD-1267-763E-1ECB89D55525}"/>
              </a:ext>
            </a:extLst>
          </p:cNvPr>
          <p:cNvSpPr>
            <a:spLocks noGrp="1"/>
          </p:cNvSpPr>
          <p:nvPr>
            <p:ph type="body" idx="1"/>
          </p:nvPr>
        </p:nvSpPr>
        <p:spPr/>
        <p:txBody>
          <a:bodyPr/>
          <a:lstStyle/>
          <a:p>
            <a:r>
              <a:rPr lang="en-US"/>
              <a:t>
---
The central question is whether increasing financial literacy directly improves financial wellbeing, beyond simple correlations, by isolating causal effects through proper modeling.
Image source: Microsoft 365 content library
</a:t>
            </a:r>
          </a:p>
        </p:txBody>
      </p:sp>
      <p:sp>
        <p:nvSpPr>
          <p:cNvPr id="4" name="Slide Number Placeholder 3">
            <a:extLst>
              <a:ext uri="{FF2B5EF4-FFF2-40B4-BE49-F238E27FC236}">
                <a16:creationId xmlns:a16="http://schemas.microsoft.com/office/drawing/2014/main" id="{D0AA7DEA-9EC0-9150-580A-F5EBFAE7E5F8}"/>
              </a:ext>
            </a:extLst>
          </p:cNvPr>
          <p:cNvSpPr>
            <a:spLocks noGrp="1"/>
          </p:cNvSpPr>
          <p:nvPr>
            <p:ph type="sldNum" sz="quarter" idx="5"/>
          </p:nvPr>
        </p:nvSpPr>
        <p:spPr/>
        <p:txBody>
          <a:bodyPr/>
          <a:lstStyle/>
          <a:p>
            <a:fld id="{F4E74AB4-0023-4DCB-B915-00BE59CF5C0E}" type="slidenum">
              <a:rPr lang="en-US" smtClean="0"/>
              <a:t>10</a:t>
            </a:fld>
            <a:endParaRPr lang="en-US"/>
          </a:p>
        </p:txBody>
      </p:sp>
    </p:spTree>
    <p:extLst>
      <p:ext uri="{BB962C8B-B14F-4D97-AF65-F5344CB8AC3E}">
        <p14:creationId xmlns:p14="http://schemas.microsoft.com/office/powerpoint/2010/main" val="263469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A427-89FF-FC8E-0484-9133BFE6B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CE863D-1535-8D9E-1E37-20A35B01B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D3EF9-BC56-19FF-913C-57BBA01B0CE1}"/>
              </a:ext>
            </a:extLst>
          </p:cNvPr>
          <p:cNvSpPr>
            <a:spLocks noGrp="1"/>
          </p:cNvSpPr>
          <p:nvPr>
            <p:ph type="body" idx="1"/>
          </p:nvPr>
        </p:nvSpPr>
        <p:spPr/>
        <p:txBody>
          <a:bodyPr/>
          <a:lstStyle/>
          <a:p>
            <a:r>
              <a:rPr lang="en-US"/>
              <a:t>
---
The central question is whether increasing financial literacy directly improves financial wellbeing, beyond simple correlations, by isolating causal effects through proper modeling.
Image source: Microsoft 365 content library
</a:t>
            </a:r>
          </a:p>
        </p:txBody>
      </p:sp>
      <p:sp>
        <p:nvSpPr>
          <p:cNvPr id="4" name="Slide Number Placeholder 3">
            <a:extLst>
              <a:ext uri="{FF2B5EF4-FFF2-40B4-BE49-F238E27FC236}">
                <a16:creationId xmlns:a16="http://schemas.microsoft.com/office/drawing/2014/main" id="{C3190233-7845-A0B4-C771-F42867B34872}"/>
              </a:ext>
            </a:extLst>
          </p:cNvPr>
          <p:cNvSpPr>
            <a:spLocks noGrp="1"/>
          </p:cNvSpPr>
          <p:nvPr>
            <p:ph type="sldNum" sz="quarter" idx="5"/>
          </p:nvPr>
        </p:nvSpPr>
        <p:spPr/>
        <p:txBody>
          <a:bodyPr/>
          <a:lstStyle/>
          <a:p>
            <a:fld id="{F4E74AB4-0023-4DCB-B915-00BE59CF5C0E}" type="slidenum">
              <a:rPr lang="en-US" smtClean="0"/>
              <a:t>11</a:t>
            </a:fld>
            <a:endParaRPr lang="en-US"/>
          </a:p>
        </p:txBody>
      </p:sp>
    </p:spTree>
    <p:extLst>
      <p:ext uri="{BB962C8B-B14F-4D97-AF65-F5344CB8AC3E}">
        <p14:creationId xmlns:p14="http://schemas.microsoft.com/office/powerpoint/2010/main" val="334707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findings demonstrate a strong causal relationship between financial literacy and improved wellbeing, providing actionable insights for decision-makers to optimize programs and strategies.</a:t>
            </a:r>
          </a:p>
        </p:txBody>
      </p:sp>
      <p:sp>
        <p:nvSpPr>
          <p:cNvPr id="4" name="Slide Number Placeholder 3"/>
          <p:cNvSpPr>
            <a:spLocks noGrp="1"/>
          </p:cNvSpPr>
          <p:nvPr>
            <p:ph type="sldNum" sz="quarter" idx="5"/>
          </p:nvPr>
        </p:nvSpPr>
        <p:spPr/>
        <p:txBody>
          <a:bodyPr/>
          <a:lstStyle/>
          <a:p>
            <a:fld id="{F4E74AB4-0023-4DCB-B915-00BE59CF5C0E}" type="slidenum">
              <a:rPr lang="en-US" smtClean="0"/>
              <a:t>12</a:t>
            </a:fld>
            <a:endParaRPr lang="en-US"/>
          </a:p>
        </p:txBody>
      </p:sp>
    </p:spTree>
    <p:extLst>
      <p:ext uri="{BB962C8B-B14F-4D97-AF65-F5344CB8AC3E}">
        <p14:creationId xmlns:p14="http://schemas.microsoft.com/office/powerpoint/2010/main" val="2811942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kern="1200">
                <a:solidFill>
                  <a:schemeClr val="tx1"/>
                </a:solidFill>
                <a:effectLst/>
                <a:latin typeface="+mn-lt"/>
                <a:ea typeface="+mn-ea"/>
                <a:cs typeface="+mn-cs"/>
              </a:rPr>
              <a:t>The questionnaire provides basic demographic information about each respondent, insights into respondents' financial behaviors, information on attitudes towards financial institutions, insights into a respondent’s level of financial literacy, and much more</a:t>
            </a:r>
            <a:r>
              <a:rPr lang="en-US"/>
              <a:t>
We utilize diverse data including survey responses, transactional data, and demographic information, applying techniques such as propensity score matching and causal forests for inference.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13</a:t>
            </a:fld>
            <a:endParaRPr lang="en-US"/>
          </a:p>
        </p:txBody>
      </p:sp>
    </p:spTree>
    <p:extLst>
      <p:ext uri="{BB962C8B-B14F-4D97-AF65-F5344CB8AC3E}">
        <p14:creationId xmlns:p14="http://schemas.microsoft.com/office/powerpoint/2010/main" val="366476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1EA5D-FDF6-E5B2-81A4-699966B48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12A00-92A2-9935-AFD7-13C948C71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44E97-B1A6-CBDC-3980-8D697FFD5A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Casual inference assumes that all factors that influence the outcome of interest (financial well-being) are included to partial out their effect on the outcome and treatment. In this model, we include demographic information about participants, including their age, gender, marital status, education level, household income, employment status, and ethnicity (a binary variable of whether the participant is White Non-Hispanic). Additional controls were included inside the study to align with existing literature, including whether a household experienced an unexpected shock in income in the last 12 months, if a participant has any unpaid or resolved medical bills, home ownership, has a bank account, and if an individual received financial education in an educational institution or in the workplace where they were employed (Placeholder3). The participants' credit record was also included in the study for its perceived effect of influencing major financial outcomes (e.g., getting a loan) and thus overall financial well-being. </a:t>
            </a:r>
          </a:p>
          <a:p>
            <a:r>
              <a:rPr lang="en-US"/>
              <a:t>
We utilize diverse data including survey responses, transactional data, and demographic information, applying techniques such as propensity score matching and causal forests for inference.
Image source: Microsoft 365 content library
</a:t>
            </a:r>
          </a:p>
        </p:txBody>
      </p:sp>
      <p:sp>
        <p:nvSpPr>
          <p:cNvPr id="4" name="Slide Number Placeholder 3">
            <a:extLst>
              <a:ext uri="{FF2B5EF4-FFF2-40B4-BE49-F238E27FC236}">
                <a16:creationId xmlns:a16="http://schemas.microsoft.com/office/drawing/2014/main" id="{005AA009-46B1-B7B3-E752-54F814A7AFA4}"/>
              </a:ext>
            </a:extLst>
          </p:cNvPr>
          <p:cNvSpPr>
            <a:spLocks noGrp="1"/>
          </p:cNvSpPr>
          <p:nvPr>
            <p:ph type="sldNum" sz="quarter" idx="5"/>
          </p:nvPr>
        </p:nvSpPr>
        <p:spPr/>
        <p:txBody>
          <a:bodyPr/>
          <a:lstStyle/>
          <a:p>
            <a:fld id="{F4E74AB4-0023-4DCB-B915-00BE59CF5C0E}" type="slidenum">
              <a:rPr lang="en-US" smtClean="0"/>
              <a:t>14</a:t>
            </a:fld>
            <a:endParaRPr lang="en-US"/>
          </a:p>
        </p:txBody>
      </p:sp>
    </p:spTree>
    <p:extLst>
      <p:ext uri="{BB962C8B-B14F-4D97-AF65-F5344CB8AC3E}">
        <p14:creationId xmlns:p14="http://schemas.microsoft.com/office/powerpoint/2010/main" val="2427249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07462-6C16-C882-6796-71E0A63F1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D9EF0-FD91-5B7D-50AB-E2E50E40D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21C3A-3936-5095-97FE-398340121A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p:txBody>
      </p:sp>
      <p:sp>
        <p:nvSpPr>
          <p:cNvPr id="4" name="Slide Number Placeholder 3">
            <a:extLst>
              <a:ext uri="{FF2B5EF4-FFF2-40B4-BE49-F238E27FC236}">
                <a16:creationId xmlns:a16="http://schemas.microsoft.com/office/drawing/2014/main" id="{D8F5E21E-2DBD-FD70-FF14-F9B9C5581163}"/>
              </a:ext>
            </a:extLst>
          </p:cNvPr>
          <p:cNvSpPr>
            <a:spLocks noGrp="1"/>
          </p:cNvSpPr>
          <p:nvPr>
            <p:ph type="sldNum" sz="quarter" idx="5"/>
          </p:nvPr>
        </p:nvSpPr>
        <p:spPr/>
        <p:txBody>
          <a:bodyPr/>
          <a:lstStyle/>
          <a:p>
            <a:fld id="{F4E74AB4-0023-4DCB-B915-00BE59CF5C0E}" type="slidenum">
              <a:rPr lang="en-US" smtClean="0"/>
              <a:t>15</a:t>
            </a:fld>
            <a:endParaRPr lang="en-US"/>
          </a:p>
        </p:txBody>
      </p:sp>
    </p:spTree>
    <p:extLst>
      <p:ext uri="{BB962C8B-B14F-4D97-AF65-F5344CB8AC3E}">
        <p14:creationId xmlns:p14="http://schemas.microsoft.com/office/powerpoint/2010/main" val="3220620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C898-0FEC-68F6-2C04-9A9F8C05C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49962-522E-85CE-CB01-041FE66CA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A3214-6D29-6031-199A-FC4E946CEAD4}"/>
              </a:ext>
            </a:extLst>
          </p:cNvPr>
          <p:cNvSpPr>
            <a:spLocks noGrp="1"/>
          </p:cNvSpPr>
          <p:nvPr>
            <p:ph type="body" idx="1"/>
          </p:nvPr>
        </p:nvSpPr>
        <p:spPr/>
        <p:txBody>
          <a:bodyPr/>
          <a:lstStyle/>
          <a:p>
            <a:pPr>
              <a:spcBef>
                <a:spcPts val="2500"/>
              </a:spcBef>
              <a:spcAft>
                <a:spcPts val="600"/>
              </a:spcAft>
            </a:pPr>
            <a:r>
              <a:rPr lang="en-US"/>
              <a:t>
</a:t>
            </a:r>
            <a:r>
              <a:rPr lang="en-US" sz="1200" b="1"/>
              <a:t>Financial literacy </a:t>
            </a:r>
            <a:r>
              <a:rPr lang="en-US" sz="1200"/>
              <a:t>is defined utilizing the “big three” financial literacy questions which were available in the NFCS. This definition was developed by Lusardi and Mitchell and measures knowledge of interest rates, inflation, and risk diversification. Respondents who answer all three questions are considered to be financially literate, and not otherwise. </a:t>
            </a:r>
          </a:p>
          <a:p>
            <a:pPr>
              <a:spcBef>
                <a:spcPts val="2500"/>
              </a:spcBef>
              <a:spcAft>
                <a:spcPts val="600"/>
              </a:spcAft>
            </a:pPr>
            <a:endParaRPr lang="en-US" sz="1200"/>
          </a:p>
          <a:p>
            <a:pPr>
              <a:spcBef>
                <a:spcPts val="2500"/>
              </a:spcBef>
              <a:spcAft>
                <a:spcPts val="600"/>
              </a:spcAft>
            </a:pPr>
            <a:r>
              <a:rPr lang="en-US" sz="1200"/>
              <a:t>Consumer Financial Protection Bureau have been made to create a consumer-driven definition of financial well-being. The original scale includes 10 tested questions that allow practitioners and researchers to accurately and consistently quantify or observe an individual's well-being. The NFCS employs an abbreviated version of this set of 10 questions, which will be utilized in this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8B395A8-6E1D-D652-1937-48BD79676A5B}"/>
              </a:ext>
            </a:extLst>
          </p:cNvPr>
          <p:cNvSpPr>
            <a:spLocks noGrp="1"/>
          </p:cNvSpPr>
          <p:nvPr>
            <p:ph type="sldNum" sz="quarter" idx="5"/>
          </p:nvPr>
        </p:nvSpPr>
        <p:spPr/>
        <p:txBody>
          <a:bodyPr/>
          <a:lstStyle/>
          <a:p>
            <a:fld id="{F4E74AB4-0023-4DCB-B915-00BE59CF5C0E}" type="slidenum">
              <a:rPr lang="en-US" smtClean="0"/>
              <a:t>16</a:t>
            </a:fld>
            <a:endParaRPr lang="en-US"/>
          </a:p>
        </p:txBody>
      </p:sp>
    </p:spTree>
    <p:extLst>
      <p:ext uri="{BB962C8B-B14F-4D97-AF65-F5344CB8AC3E}">
        <p14:creationId xmlns:p14="http://schemas.microsoft.com/office/powerpoint/2010/main" val="216557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Exploratory Data Analysis (EDA) helps understand data through visualizations and statistics. It reveals patterns, spot anomalies, and tests assumptions before formal modeling. EDA techniques include data summarization, outlier detection, and visualization tools like histograms, scatter plots, and box plots to guide further analysis.</a:t>
            </a:r>
          </a:p>
        </p:txBody>
      </p:sp>
      <p:sp>
        <p:nvSpPr>
          <p:cNvPr id="4" name="Slide Number Placeholder 3"/>
          <p:cNvSpPr>
            <a:spLocks noGrp="1"/>
          </p:cNvSpPr>
          <p:nvPr>
            <p:ph type="sldNum" sz="quarter" idx="5"/>
          </p:nvPr>
        </p:nvSpPr>
        <p:spPr/>
        <p:txBody>
          <a:bodyPr/>
          <a:lstStyle/>
          <a:p>
            <a:fld id="{11BA1C40-611D-4A9D-9BA6-8396B9E823E1}" type="slidenum">
              <a:rPr lang="en-US" smtClean="0"/>
              <a:t>17</a:t>
            </a:fld>
            <a:endParaRPr lang="en-US"/>
          </a:p>
        </p:txBody>
      </p:sp>
    </p:spTree>
    <p:extLst>
      <p:ext uri="{BB962C8B-B14F-4D97-AF65-F5344CB8AC3E}">
        <p14:creationId xmlns:p14="http://schemas.microsoft.com/office/powerpoint/2010/main" val="1840270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0598F-B4B8-CCF8-5B9C-7F1E94D87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AF857-CB38-F795-F251-FEC4F66DA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4A8A7-B7F0-051C-BA58-B5AA1D3218EE}"/>
              </a:ext>
            </a:extLst>
          </p:cNvPr>
          <p:cNvSpPr>
            <a:spLocks noGrp="1"/>
          </p:cNvSpPr>
          <p:nvPr>
            <p:ph type="body" idx="1"/>
          </p:nvPr>
        </p:nvSpPr>
        <p:spPr/>
        <p:txBody>
          <a:bodyPr/>
          <a:lstStyle/>
          <a:p>
            <a:r>
              <a:rPr lang="en-US"/>
              <a:t>This corroborates the findings of the S&amp;P Ratings Services Global Financial Literacy Survey that globally, about 2/3 of individuals are not financially literate.</a:t>
            </a:r>
          </a:p>
        </p:txBody>
      </p:sp>
      <p:sp>
        <p:nvSpPr>
          <p:cNvPr id="4" name="Slide Number Placeholder 3">
            <a:extLst>
              <a:ext uri="{FF2B5EF4-FFF2-40B4-BE49-F238E27FC236}">
                <a16:creationId xmlns:a16="http://schemas.microsoft.com/office/drawing/2014/main" id="{6EC8DBE0-EECA-B99F-8588-C950E724CAB2}"/>
              </a:ext>
            </a:extLst>
          </p:cNvPr>
          <p:cNvSpPr>
            <a:spLocks noGrp="1"/>
          </p:cNvSpPr>
          <p:nvPr>
            <p:ph type="sldNum" sz="quarter" idx="5"/>
          </p:nvPr>
        </p:nvSpPr>
        <p:spPr/>
        <p:txBody>
          <a:bodyPr/>
          <a:lstStyle/>
          <a:p>
            <a:fld id="{11BA1C40-611D-4A9D-9BA6-8396B9E823E1}" type="slidenum">
              <a:rPr lang="en-US" smtClean="0"/>
              <a:t>18</a:t>
            </a:fld>
            <a:endParaRPr lang="en-US"/>
          </a:p>
        </p:txBody>
      </p:sp>
    </p:spTree>
    <p:extLst>
      <p:ext uri="{BB962C8B-B14F-4D97-AF65-F5344CB8AC3E}">
        <p14:creationId xmlns:p14="http://schemas.microsoft.com/office/powerpoint/2010/main" val="106141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E5A5-7CF1-E14F-E90D-33F203781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168C7-6A1B-64DF-0408-0FFF2FB39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9EA0C3-B890-AA32-8AC3-14DB6C6F0A52}"/>
              </a:ext>
            </a:extLst>
          </p:cNvPr>
          <p:cNvSpPr>
            <a:spLocks noGrp="1"/>
          </p:cNvSpPr>
          <p:nvPr>
            <p:ph type="body" idx="1"/>
          </p:nvPr>
        </p:nvSpPr>
        <p:spPr/>
        <p:txBody>
          <a:bodyPr/>
          <a:lstStyle/>
          <a:p>
            <a:r>
              <a:rPr lang="en-US"/>
              <a:t>
---</a:t>
            </a:r>
            <a:r>
              <a:rPr lang="en-US" sz="1200" kern="1200">
                <a:solidFill>
                  <a:schemeClr val="tx1"/>
                </a:solidFill>
                <a:effectLst/>
                <a:latin typeface="+mn-lt"/>
                <a:ea typeface="+mn-ea"/>
                <a:cs typeface="+mn-cs"/>
              </a:rPr>
              <a:t>The questionnaire provides basic demographic information about each respondent, insights into respondents' financial behaviors, information on attitudes towards financial institutions, insights into a respondent’s level of financial literacy, and much more</a:t>
            </a:r>
            <a:r>
              <a:rPr lang="en-US"/>
              <a:t>
We utilize diverse data including survey responses, transactional data, and demographic information, applying techniques such as propensity score matching and causal forests for inference.
Image source: Microsoft 365 content library
</a:t>
            </a:r>
          </a:p>
        </p:txBody>
      </p:sp>
      <p:sp>
        <p:nvSpPr>
          <p:cNvPr id="4" name="Slide Number Placeholder 3">
            <a:extLst>
              <a:ext uri="{FF2B5EF4-FFF2-40B4-BE49-F238E27FC236}">
                <a16:creationId xmlns:a16="http://schemas.microsoft.com/office/drawing/2014/main" id="{C9DA1879-B13B-73E3-BFE0-11CDF8250014}"/>
              </a:ext>
            </a:extLst>
          </p:cNvPr>
          <p:cNvSpPr>
            <a:spLocks noGrp="1"/>
          </p:cNvSpPr>
          <p:nvPr>
            <p:ph type="sldNum" sz="quarter" idx="5"/>
          </p:nvPr>
        </p:nvSpPr>
        <p:spPr/>
        <p:txBody>
          <a:bodyPr/>
          <a:lstStyle/>
          <a:p>
            <a:fld id="{F4E74AB4-0023-4DCB-B915-00BE59CF5C0E}" type="slidenum">
              <a:rPr lang="en-US" smtClean="0"/>
              <a:t>19</a:t>
            </a:fld>
            <a:endParaRPr lang="en-US"/>
          </a:p>
        </p:txBody>
      </p:sp>
    </p:spTree>
    <p:extLst>
      <p:ext uri="{BB962C8B-B14F-4D97-AF65-F5344CB8AC3E}">
        <p14:creationId xmlns:p14="http://schemas.microsoft.com/office/powerpoint/2010/main" val="237473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to financial wellbeing as a business priority and the role of financial literacy. Next, we will explore the strategic impact and use cases. Then, we will describe our machine learning approach to causal inference, followed by key results and business insights.</a:t>
            </a:r>
          </a:p>
        </p:txBody>
      </p:sp>
      <p:sp>
        <p:nvSpPr>
          <p:cNvPr id="4" name="Slide Number Placeholder 3"/>
          <p:cNvSpPr>
            <a:spLocks noGrp="1"/>
          </p:cNvSpPr>
          <p:nvPr>
            <p:ph type="sldNum" sz="quarter" idx="5"/>
          </p:nvPr>
        </p:nvSpPr>
        <p:spPr/>
        <p:txBody>
          <a:bodyPr/>
          <a:lstStyle/>
          <a:p>
            <a:fld id="{F4E74AB4-0023-4DCB-B915-00BE59CF5C0E}" type="slidenum">
              <a:rPr lang="en-US" smtClean="0"/>
              <a:t>2</a:t>
            </a:fld>
            <a:endParaRPr lang="en-US"/>
          </a:p>
        </p:txBody>
      </p:sp>
    </p:spTree>
    <p:extLst>
      <p:ext uri="{BB962C8B-B14F-4D97-AF65-F5344CB8AC3E}">
        <p14:creationId xmlns:p14="http://schemas.microsoft.com/office/powerpoint/2010/main" val="2241484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Our approach estimates the average treatment effect of financial literacy on wellbeing, controlling for confounders and ensuring robustness and validity of the causal conclusions.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21</a:t>
            </a:fld>
            <a:endParaRPr lang="en-US"/>
          </a:p>
        </p:txBody>
      </p:sp>
    </p:spTree>
    <p:extLst>
      <p:ext uri="{BB962C8B-B14F-4D97-AF65-F5344CB8AC3E}">
        <p14:creationId xmlns:p14="http://schemas.microsoft.com/office/powerpoint/2010/main" val="3856035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Analysis reveals significant positive causal effects of financial literacy on multiple dimensions of financial wellbeing, confirming the value of investing in literacy initiatives.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22</a:t>
            </a:fld>
            <a:endParaRPr lang="en-US"/>
          </a:p>
        </p:txBody>
      </p:sp>
    </p:spTree>
    <p:extLst>
      <p:ext uri="{BB962C8B-B14F-4D97-AF65-F5344CB8AC3E}">
        <p14:creationId xmlns:p14="http://schemas.microsoft.com/office/powerpoint/2010/main" val="212403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suggests that financial well-being is not solely a factor of absolute financial knowledge, but rather a combination of the confidence to act upon this knowledge, shaping an individual's financial behaviors to seek the optimal balance of consumption, saving, and investing for their current financial situation. </a:t>
            </a:r>
          </a:p>
          <a:p>
            <a:r>
              <a:rPr lang="en-US"/>
              <a:t>
</a:t>
            </a:r>
          </a:p>
        </p:txBody>
      </p:sp>
      <p:sp>
        <p:nvSpPr>
          <p:cNvPr id="4" name="Slide Number Placeholder 3"/>
          <p:cNvSpPr>
            <a:spLocks noGrp="1"/>
          </p:cNvSpPr>
          <p:nvPr>
            <p:ph type="sldNum" sz="quarter" idx="5"/>
          </p:nvPr>
        </p:nvSpPr>
        <p:spPr/>
        <p:txBody>
          <a:bodyPr/>
          <a:lstStyle/>
          <a:p>
            <a:fld id="{F4E74AB4-0023-4DCB-B915-00BE59CF5C0E}" type="slidenum">
              <a:rPr lang="en-US" smtClean="0"/>
              <a:t>23</a:t>
            </a:fld>
            <a:endParaRPr lang="en-US"/>
          </a:p>
        </p:txBody>
      </p:sp>
    </p:spTree>
    <p:extLst>
      <p:ext uri="{BB962C8B-B14F-4D97-AF65-F5344CB8AC3E}">
        <p14:creationId xmlns:p14="http://schemas.microsoft.com/office/powerpoint/2010/main" val="192946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4AB4-0023-4DCB-B915-00BE59CF5C0E}" type="slidenum">
              <a:rPr lang="en-US" smtClean="0"/>
              <a:t>24</a:t>
            </a:fld>
            <a:endParaRPr lang="en-US"/>
          </a:p>
        </p:txBody>
      </p:sp>
    </p:spTree>
    <p:extLst>
      <p:ext uri="{BB962C8B-B14F-4D97-AF65-F5344CB8AC3E}">
        <p14:creationId xmlns:p14="http://schemas.microsoft.com/office/powerpoint/2010/main" val="183600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C8535-C1EF-3470-C5D4-ED27A3814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8B8BF-4B3E-3EAF-FB05-8E7817676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CA152-EC58-DDBF-5713-AB53B43A1A9B}"/>
              </a:ext>
            </a:extLst>
          </p:cNvPr>
          <p:cNvSpPr>
            <a:spLocks noGrp="1"/>
          </p:cNvSpPr>
          <p:nvPr>
            <p:ph type="body" idx="1"/>
          </p:nvPr>
        </p:nvSpPr>
        <p:spPr/>
        <p:txBody>
          <a:bodyPr/>
          <a:lstStyle/>
          <a:p>
            <a:r>
              <a:rPr lang="en-US"/>
              <a:t>
---
Analysis reveals significant positive causal effects of financial literacy on multiple dimensions of financial wellbeing, confirming the value of investing in literacy initiatives.
Image source: Microsoft 365 content library
</a:t>
            </a:r>
          </a:p>
        </p:txBody>
      </p:sp>
      <p:sp>
        <p:nvSpPr>
          <p:cNvPr id="4" name="Slide Number Placeholder 3">
            <a:extLst>
              <a:ext uri="{FF2B5EF4-FFF2-40B4-BE49-F238E27FC236}">
                <a16:creationId xmlns:a16="http://schemas.microsoft.com/office/drawing/2014/main" id="{AD784C49-5A8F-C099-B9C4-54ADFC2BC38A}"/>
              </a:ext>
            </a:extLst>
          </p:cNvPr>
          <p:cNvSpPr>
            <a:spLocks noGrp="1"/>
          </p:cNvSpPr>
          <p:nvPr>
            <p:ph type="sldNum" sz="quarter" idx="5"/>
          </p:nvPr>
        </p:nvSpPr>
        <p:spPr/>
        <p:txBody>
          <a:bodyPr/>
          <a:lstStyle/>
          <a:p>
            <a:fld id="{F4E74AB4-0023-4DCB-B915-00BE59CF5C0E}" type="slidenum">
              <a:rPr lang="en-US" smtClean="0"/>
              <a:t>27</a:t>
            </a:fld>
            <a:endParaRPr lang="en-US"/>
          </a:p>
        </p:txBody>
      </p:sp>
    </p:spTree>
    <p:extLst>
      <p:ext uri="{BB962C8B-B14F-4D97-AF65-F5344CB8AC3E}">
        <p14:creationId xmlns:p14="http://schemas.microsoft.com/office/powerpoint/2010/main" val="616309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F295E-7A9D-F2C2-67B2-266CF010D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CC0D7-605C-A4B3-7170-7D82C9324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F4F2-6FE5-79E4-D7FA-90364D87E43F}"/>
              </a:ext>
            </a:extLst>
          </p:cNvPr>
          <p:cNvSpPr>
            <a:spLocks noGrp="1"/>
          </p:cNvSpPr>
          <p:nvPr>
            <p:ph type="body" idx="1"/>
          </p:nvPr>
        </p:nvSpPr>
        <p:spPr/>
        <p:txBody>
          <a:bodyPr/>
          <a:lstStyle/>
          <a:p>
            <a:r>
              <a:rPr lang="en-US"/>
              <a:t>Image source: Microsoft 365 content library
Exploratory Data Analysis (EDA) helps understand data through visualizations and statistics. It reveals patterns, spot anomalies, and tests assumptions before formal modeling. EDA techniques include data summarization, outlier detection, and visualization tools like histograms, scatter plots, and box plots to guide further analysis.</a:t>
            </a:r>
          </a:p>
        </p:txBody>
      </p:sp>
      <p:sp>
        <p:nvSpPr>
          <p:cNvPr id="4" name="Slide Number Placeholder 3">
            <a:extLst>
              <a:ext uri="{FF2B5EF4-FFF2-40B4-BE49-F238E27FC236}">
                <a16:creationId xmlns:a16="http://schemas.microsoft.com/office/drawing/2014/main" id="{32689398-1C24-0D5F-666C-C16C4CF0B52C}"/>
              </a:ext>
            </a:extLst>
          </p:cNvPr>
          <p:cNvSpPr>
            <a:spLocks noGrp="1"/>
          </p:cNvSpPr>
          <p:nvPr>
            <p:ph type="sldNum" sz="quarter" idx="5"/>
          </p:nvPr>
        </p:nvSpPr>
        <p:spPr/>
        <p:txBody>
          <a:bodyPr/>
          <a:lstStyle/>
          <a:p>
            <a:fld id="{11BA1C40-611D-4A9D-9BA6-8396B9E823E1}" type="slidenum">
              <a:rPr lang="en-US" smtClean="0"/>
              <a:t>28</a:t>
            </a:fld>
            <a:endParaRPr lang="en-US"/>
          </a:p>
        </p:txBody>
      </p:sp>
    </p:spTree>
    <p:extLst>
      <p:ext uri="{BB962C8B-B14F-4D97-AF65-F5344CB8AC3E}">
        <p14:creationId xmlns:p14="http://schemas.microsoft.com/office/powerpoint/2010/main" val="140041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Financial wellbeing is increasingly recognized as a critical business priority. Understanding financial literacy and its role is essential to closing current gaps and identifying opportunities to improve outcomes for clients and stakeholders.</a:t>
            </a:r>
          </a:p>
        </p:txBody>
      </p:sp>
      <p:sp>
        <p:nvSpPr>
          <p:cNvPr id="4" name="Slide Number Placeholder 3"/>
          <p:cNvSpPr>
            <a:spLocks noGrp="1"/>
          </p:cNvSpPr>
          <p:nvPr>
            <p:ph type="sldNum" sz="quarter" idx="5"/>
          </p:nvPr>
        </p:nvSpPr>
        <p:spPr/>
        <p:txBody>
          <a:bodyPr/>
          <a:lstStyle/>
          <a:p>
            <a:fld id="{F4E74AB4-0023-4DCB-B915-00BE59CF5C0E}" type="slidenum">
              <a:rPr lang="en-US" smtClean="0"/>
              <a:t>3</a:t>
            </a:fld>
            <a:endParaRPr lang="en-US"/>
          </a:p>
        </p:txBody>
      </p:sp>
    </p:spTree>
    <p:extLst>
      <p:ext uri="{BB962C8B-B14F-4D97-AF65-F5344CB8AC3E}">
        <p14:creationId xmlns:p14="http://schemas.microsoft.com/office/powerpoint/2010/main" val="2191732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Financial wellbeing influences employee productivity, client satisfaction, and overall business performance. Organizations are prioritizing this to reduce risk and improve engagement and loyalty.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4</a:t>
            </a:fld>
            <a:endParaRPr lang="en-US"/>
          </a:p>
        </p:txBody>
      </p:sp>
    </p:spTree>
    <p:extLst>
      <p:ext uri="{BB962C8B-B14F-4D97-AF65-F5344CB8AC3E}">
        <p14:creationId xmlns:p14="http://schemas.microsoft.com/office/powerpoint/2010/main" val="281223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Financial literacy refers to the knowledge and skills that enable individuals to manage financial resources effectively. It is a key driver in improving financial decision-making and wellbeing.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5</a:t>
            </a:fld>
            <a:endParaRPr lang="en-US"/>
          </a:p>
        </p:txBody>
      </p:sp>
    </p:spTree>
    <p:extLst>
      <p:ext uri="{BB962C8B-B14F-4D97-AF65-F5344CB8AC3E}">
        <p14:creationId xmlns:p14="http://schemas.microsoft.com/office/powerpoint/2010/main" val="20484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Despite its importance, many individuals lack sufficient financial literacy. This gap presents opportunities for targeted interventions and program development to enhance financial wellbeing.
Image source: Microsoft 365 content library
</a:t>
            </a:r>
          </a:p>
        </p:txBody>
      </p:sp>
      <p:sp>
        <p:nvSpPr>
          <p:cNvPr id="4" name="Slide Number Placeholder 3"/>
          <p:cNvSpPr>
            <a:spLocks noGrp="1"/>
          </p:cNvSpPr>
          <p:nvPr>
            <p:ph type="sldNum" sz="quarter" idx="5"/>
          </p:nvPr>
        </p:nvSpPr>
        <p:spPr/>
        <p:txBody>
          <a:bodyPr/>
          <a:lstStyle/>
          <a:p>
            <a:fld id="{F4E74AB4-0023-4DCB-B915-00BE59CF5C0E}" type="slidenum">
              <a:rPr lang="en-US" smtClean="0"/>
              <a:t>6</a:t>
            </a:fld>
            <a:endParaRPr lang="en-US"/>
          </a:p>
        </p:txBody>
      </p:sp>
    </p:spTree>
    <p:extLst>
      <p:ext uri="{BB962C8B-B14F-4D97-AF65-F5344CB8AC3E}">
        <p14:creationId xmlns:p14="http://schemas.microsoft.com/office/powerpoint/2010/main" val="2515317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how financial literacy drives business outcomes allows organizations to design effective strategies and programs. We will examine benefits for various stakeholders and practical use cases.</a:t>
            </a:r>
          </a:p>
        </p:txBody>
      </p:sp>
      <p:sp>
        <p:nvSpPr>
          <p:cNvPr id="4" name="Slide Number Placeholder 3"/>
          <p:cNvSpPr>
            <a:spLocks noGrp="1"/>
          </p:cNvSpPr>
          <p:nvPr>
            <p:ph type="sldNum" sz="quarter" idx="5"/>
          </p:nvPr>
        </p:nvSpPr>
        <p:spPr/>
        <p:txBody>
          <a:bodyPr/>
          <a:lstStyle/>
          <a:p>
            <a:fld id="{F4E74AB4-0023-4DCB-B915-00BE59CF5C0E}" type="slidenum">
              <a:rPr lang="en-US" smtClean="0"/>
              <a:t>7</a:t>
            </a:fld>
            <a:endParaRPr lang="en-US"/>
          </a:p>
        </p:txBody>
      </p:sp>
    </p:spTree>
    <p:extLst>
      <p:ext uri="{BB962C8B-B14F-4D97-AF65-F5344CB8AC3E}">
        <p14:creationId xmlns:p14="http://schemas.microsoft.com/office/powerpoint/2010/main" val="328300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F4E74AB4-0023-4DCB-B915-00BE59CF5C0E}" type="slidenum">
              <a:rPr lang="en-US" smtClean="0"/>
              <a:t>8</a:t>
            </a:fld>
            <a:endParaRPr lang="en-US"/>
          </a:p>
        </p:txBody>
      </p:sp>
    </p:spTree>
    <p:extLst>
      <p:ext uri="{BB962C8B-B14F-4D97-AF65-F5344CB8AC3E}">
        <p14:creationId xmlns:p14="http://schemas.microsoft.com/office/powerpoint/2010/main" val="296368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apply advanced machine learning techniques to rigorously assess whether financial literacy has a causal impact on financial wellbeing, using robust data sources and modeling methods.</a:t>
            </a:r>
          </a:p>
        </p:txBody>
      </p:sp>
      <p:sp>
        <p:nvSpPr>
          <p:cNvPr id="4" name="Slide Number Placeholder 3"/>
          <p:cNvSpPr>
            <a:spLocks noGrp="1"/>
          </p:cNvSpPr>
          <p:nvPr>
            <p:ph type="sldNum" sz="quarter" idx="5"/>
          </p:nvPr>
        </p:nvSpPr>
        <p:spPr/>
        <p:txBody>
          <a:bodyPr/>
          <a:lstStyle/>
          <a:p>
            <a:fld id="{F4E74AB4-0023-4DCB-B915-00BE59CF5C0E}" type="slidenum">
              <a:rPr lang="en-US" smtClean="0"/>
              <a:t>9</a:t>
            </a:fld>
            <a:endParaRPr lang="en-US"/>
          </a:p>
        </p:txBody>
      </p:sp>
    </p:spTree>
    <p:extLst>
      <p:ext uri="{BB962C8B-B14F-4D97-AF65-F5344CB8AC3E}">
        <p14:creationId xmlns:p14="http://schemas.microsoft.com/office/powerpoint/2010/main" val="64804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a:p>
        </p:txBody>
      </p:sp>
    </p:spTree>
    <p:extLst>
      <p:ext uri="{BB962C8B-B14F-4D97-AF65-F5344CB8AC3E}">
        <p14:creationId xmlns:p14="http://schemas.microsoft.com/office/powerpoint/2010/main" val="2519703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026194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8117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2779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9807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31836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78465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153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563383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19291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607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12/8/2025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2106568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64472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33164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2564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44032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25905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69027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4219351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6456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879980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21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12/8/2025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427190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0946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54485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92846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85744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12/8/2025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34180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12/8/2025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88956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12/8/2025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9281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12/8/2025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84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12/8/2025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2889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12/8/2025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921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a:p>
        </p:txBody>
      </p:sp>
    </p:spTree>
    <p:extLst>
      <p:ext uri="{BB962C8B-B14F-4D97-AF65-F5344CB8AC3E}">
        <p14:creationId xmlns:p14="http://schemas.microsoft.com/office/powerpoint/2010/main" val="1992397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12/8/2025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96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12/8/2025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388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2016817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099757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147337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12/8/2025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15447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12/8/2025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3769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17983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90774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388737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508755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12/8/2025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3560806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12/8/2025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a:p>
        </p:txBody>
      </p:sp>
    </p:spTree>
    <p:extLst>
      <p:ext uri="{BB962C8B-B14F-4D97-AF65-F5344CB8AC3E}">
        <p14:creationId xmlns:p14="http://schemas.microsoft.com/office/powerpoint/2010/main" val="212752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7.jpe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7.jpe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A878-9DF8-A1A0-F3E5-F879AB4F0DA0}"/>
              </a:ext>
            </a:extLst>
          </p:cNvPr>
          <p:cNvSpPr>
            <a:spLocks noGrp="1"/>
          </p:cNvSpPr>
          <p:nvPr>
            <p:ph type="ctrTitle"/>
          </p:nvPr>
        </p:nvSpPr>
        <p:spPr>
          <a:xfrm>
            <a:off x="431171" y="706262"/>
            <a:ext cx="7685140" cy="2621154"/>
          </a:xfrm>
        </p:spPr>
        <p:txBody>
          <a:bodyPr anchor="b">
            <a:normAutofit/>
          </a:bodyPr>
          <a:lstStyle/>
          <a:p>
            <a:r>
              <a:rPr lang="en-US" sz="3400"/>
              <a:t>Causal Inference on the Impact of Financial Literacy on Financial Wellbeing</a:t>
            </a:r>
          </a:p>
        </p:txBody>
      </p:sp>
      <p:sp>
        <p:nvSpPr>
          <p:cNvPr id="4" name="Date Placeholder 3">
            <a:extLst>
              <a:ext uri="{FF2B5EF4-FFF2-40B4-BE49-F238E27FC236}">
                <a16:creationId xmlns:a16="http://schemas.microsoft.com/office/drawing/2014/main" id="{378BD5AC-B1DE-01DF-486F-B01F2F2092FC}"/>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14B128DE-A070-1577-658C-0C7DD139FC14}"/>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88838D8-4AE9-A21E-8782-82D1150107D8}"/>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
        <p:nvSpPr>
          <p:cNvPr id="9" name="TextBox 8">
            <a:extLst>
              <a:ext uri="{FF2B5EF4-FFF2-40B4-BE49-F238E27FC236}">
                <a16:creationId xmlns:a16="http://schemas.microsoft.com/office/drawing/2014/main" id="{76A4EECE-AA7A-DD1B-9340-8CDF65BC2918}"/>
              </a:ext>
            </a:extLst>
          </p:cNvPr>
          <p:cNvSpPr txBox="1"/>
          <p:nvPr/>
        </p:nvSpPr>
        <p:spPr>
          <a:xfrm>
            <a:off x="830179" y="5185611"/>
            <a:ext cx="4150895" cy="523220"/>
          </a:xfrm>
          <a:prstGeom prst="rect">
            <a:avLst/>
          </a:prstGeom>
          <a:noFill/>
        </p:spPr>
        <p:txBody>
          <a:bodyPr wrap="square" rtlCol="0">
            <a:spAutoFit/>
          </a:bodyPr>
          <a:lstStyle/>
          <a:p>
            <a:r>
              <a:rPr lang="en-US" sz="2800" cap="all">
                <a:solidFill>
                  <a:schemeClr val="bg2"/>
                </a:solidFill>
                <a:latin typeface="+mj-lt"/>
                <a:ea typeface="+mj-ea"/>
                <a:cs typeface="+mj-cs"/>
              </a:rPr>
              <a:t>By: Roydan Cruz</a:t>
            </a:r>
          </a:p>
        </p:txBody>
      </p:sp>
    </p:spTree>
    <p:extLst>
      <p:ext uri="{BB962C8B-B14F-4D97-AF65-F5344CB8AC3E}">
        <p14:creationId xmlns:p14="http://schemas.microsoft.com/office/powerpoint/2010/main" val="270050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8A318-0F31-9DDF-CE5F-B0CC34B94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E920E-EDEA-7A03-824E-BD1619093DC3}"/>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200" b="0" kern="1200" cap="all" baseline="0">
                <a:latin typeface="+mj-lt"/>
                <a:ea typeface="+mj-ea"/>
                <a:cs typeface="+mj-cs"/>
              </a:rPr>
              <a:t>General Casual Inference Framework</a:t>
            </a:r>
          </a:p>
        </p:txBody>
      </p:sp>
      <p:sp>
        <p:nvSpPr>
          <p:cNvPr id="8" name="TextBox 7">
            <a:extLst>
              <a:ext uri="{FF2B5EF4-FFF2-40B4-BE49-F238E27FC236}">
                <a16:creationId xmlns:a16="http://schemas.microsoft.com/office/drawing/2014/main" id="{2A0857AF-348D-1F53-8B60-7B15A5CF316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a:lnSpc>
                <a:spcPct val="90000"/>
              </a:lnSpc>
              <a:spcBef>
                <a:spcPts val="2500"/>
              </a:spcBef>
              <a:spcAft>
                <a:spcPts val="600"/>
              </a:spcAft>
            </a:pPr>
            <a:r>
              <a:rPr lang="en-US" sz="1400" b="1"/>
              <a:t>Casual inference and Frisch-Waugh-Lovell (FWL) theorem </a:t>
            </a:r>
          </a:p>
          <a:p>
            <a:pPr>
              <a:lnSpc>
                <a:spcPct val="90000"/>
              </a:lnSpc>
              <a:spcBef>
                <a:spcPts val="2500"/>
              </a:spcBef>
              <a:spcAft>
                <a:spcPts val="600"/>
              </a:spcAft>
            </a:pPr>
            <a:r>
              <a:rPr lang="en-US" sz="1400"/>
              <a:t>Casual inference makes use of the general Frisch-Waugh-Lovell (FWL) theorem for debiasing. The framework essentially makes observational data appear as if it were generated from a randomized control trial.</a:t>
            </a:r>
          </a:p>
          <a:p>
            <a:pPr>
              <a:lnSpc>
                <a:spcPct val="90000"/>
              </a:lnSpc>
              <a:spcBef>
                <a:spcPts val="2500"/>
              </a:spcBef>
              <a:spcAft>
                <a:spcPts val="600"/>
              </a:spcAft>
            </a:pPr>
            <a:r>
              <a:rPr lang="en-US" sz="1400"/>
              <a:t>The theorem states that multiple regression can be performed in a single stage or three separate stages (Subramanian, 2024)</a:t>
            </a:r>
          </a:p>
        </p:txBody>
      </p:sp>
      <p:sp>
        <p:nvSpPr>
          <p:cNvPr id="4" name="Date Placeholder 3">
            <a:extLst>
              <a:ext uri="{FF2B5EF4-FFF2-40B4-BE49-F238E27FC236}">
                <a16:creationId xmlns:a16="http://schemas.microsoft.com/office/drawing/2014/main" id="{C10980A4-1B43-4D9B-1A78-0FD84C5547B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6BD016C7-553A-782F-BD28-958411B2CAF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BAECFC0A-EF22-1BB5-15D3-9271B8834F4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10</a:t>
            </a:fld>
            <a:endParaRPr lang="en-US"/>
          </a:p>
        </p:txBody>
      </p:sp>
      <p:pic>
        <p:nvPicPr>
          <p:cNvPr id="12" name="Picture Placeholder 11" descr="Abstract wavy background in light blue and gray tones">
            <a:extLst>
              <a:ext uri="{FF2B5EF4-FFF2-40B4-BE49-F238E27FC236}">
                <a16:creationId xmlns:a16="http://schemas.microsoft.com/office/drawing/2014/main" id="{C51760E3-0D44-C66C-F490-6A16493AFBC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8631" b="8631"/>
          <a:stretch>
            <a:fillRect/>
          </a:stretch>
        </p:blipFill>
        <p:spPr/>
      </p:pic>
      <p:graphicFrame>
        <p:nvGraphicFramePr>
          <p:cNvPr id="13" name="Diagram 12">
            <a:extLst>
              <a:ext uri="{FF2B5EF4-FFF2-40B4-BE49-F238E27FC236}">
                <a16:creationId xmlns:a16="http://schemas.microsoft.com/office/drawing/2014/main" id="{351C5DD6-1279-9448-5DAE-90377200FD50}"/>
              </a:ext>
            </a:extLst>
          </p:cNvPr>
          <p:cNvGraphicFramePr/>
          <p:nvPr>
            <p:extLst>
              <p:ext uri="{D42A27DB-BD31-4B8C-83A1-F6EECF244321}">
                <p14:modId xmlns:p14="http://schemas.microsoft.com/office/powerpoint/2010/main" val="1264650505"/>
              </p:ext>
            </p:extLst>
          </p:nvPr>
        </p:nvGraphicFramePr>
        <p:xfrm>
          <a:off x="193040" y="698643"/>
          <a:ext cx="7081063" cy="53235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727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604B-3E52-C896-0852-B869F7C24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4DBAF-F093-1551-9A63-04FD25B0AAFB}"/>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200" b="0" kern="1200" cap="all" baseline="0">
                <a:latin typeface="+mj-lt"/>
                <a:ea typeface="+mj-ea"/>
                <a:cs typeface="+mj-cs"/>
              </a:rPr>
              <a:t>Machine </a:t>
            </a:r>
            <a:r>
              <a:rPr lang="en-US" sz="2200" b="0" kern="1200" cap="all" baseline="0" err="1">
                <a:latin typeface="+mj-lt"/>
                <a:ea typeface="+mj-ea"/>
                <a:cs typeface="+mj-cs"/>
              </a:rPr>
              <a:t>learing</a:t>
            </a:r>
            <a:r>
              <a:rPr lang="en-US" sz="2200" b="0" kern="1200" cap="all" baseline="0">
                <a:latin typeface="+mj-lt"/>
                <a:ea typeface="+mj-ea"/>
                <a:cs typeface="+mj-cs"/>
              </a:rPr>
              <a:t> Casual Inference Framework</a:t>
            </a:r>
          </a:p>
        </p:txBody>
      </p:sp>
      <p:sp>
        <p:nvSpPr>
          <p:cNvPr id="8" name="TextBox 7">
            <a:extLst>
              <a:ext uri="{FF2B5EF4-FFF2-40B4-BE49-F238E27FC236}">
                <a16:creationId xmlns:a16="http://schemas.microsoft.com/office/drawing/2014/main" id="{A75342E1-F75D-F3C7-7F68-1B59E1A8D56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fontScale="70000" lnSpcReduction="20000"/>
          </a:bodyPr>
          <a:lstStyle/>
          <a:p>
            <a:pPr>
              <a:lnSpc>
                <a:spcPct val="90000"/>
              </a:lnSpc>
              <a:spcBef>
                <a:spcPts val="2500"/>
              </a:spcBef>
              <a:spcAft>
                <a:spcPts val="600"/>
              </a:spcAft>
            </a:pPr>
            <a:r>
              <a:rPr lang="en-US" sz="1400" b="1"/>
              <a:t>Double Machine Learning </a:t>
            </a:r>
            <a:endParaRPr lang="en-US" sz="1400"/>
          </a:p>
          <a:p>
            <a:pPr>
              <a:lnSpc>
                <a:spcPct val="110000"/>
              </a:lnSpc>
              <a:spcBef>
                <a:spcPts val="2500"/>
              </a:spcBef>
              <a:spcAft>
                <a:spcPts val="600"/>
              </a:spcAft>
            </a:pPr>
            <a:r>
              <a:rPr lang="en-US" sz="1500"/>
              <a:t>Double machine learning references to utilizing two machine learning algorithms in the debiasing and denoising step to establish causality</a:t>
            </a:r>
          </a:p>
          <a:p>
            <a:pPr>
              <a:lnSpc>
                <a:spcPct val="90000"/>
              </a:lnSpc>
              <a:spcBef>
                <a:spcPts val="2500"/>
              </a:spcBef>
              <a:spcAft>
                <a:spcPts val="600"/>
              </a:spcAft>
            </a:pPr>
            <a:r>
              <a:rPr lang="en-US" sz="1400" b="1"/>
              <a:t>Double Machine Learning with a Discrete Treatment</a:t>
            </a:r>
          </a:p>
          <a:p>
            <a:pPr>
              <a:lnSpc>
                <a:spcPct val="110000"/>
              </a:lnSpc>
              <a:spcBef>
                <a:spcPts val="2500"/>
              </a:spcBef>
              <a:spcAft>
                <a:spcPts val="600"/>
              </a:spcAft>
            </a:pPr>
            <a:r>
              <a:rPr lang="en-US" sz="1500"/>
              <a:t>When the treatment is discrete, propensity score matching is utilized.  </a:t>
            </a:r>
          </a:p>
          <a:p>
            <a:pPr>
              <a:lnSpc>
                <a:spcPct val="110000"/>
              </a:lnSpc>
              <a:spcBef>
                <a:spcPts val="2500"/>
              </a:spcBef>
              <a:spcAft>
                <a:spcPts val="600"/>
              </a:spcAft>
            </a:pPr>
            <a:r>
              <a:rPr lang="en-US" sz="1500"/>
              <a:t>This is a procedure in which treated and untreated individuals are match based on similar conditional probabilities of receiving treatment. </a:t>
            </a:r>
          </a:p>
          <a:p>
            <a:pPr>
              <a:lnSpc>
                <a:spcPct val="90000"/>
              </a:lnSpc>
              <a:spcBef>
                <a:spcPts val="2500"/>
              </a:spcBef>
              <a:spcAft>
                <a:spcPts val="600"/>
              </a:spcAft>
            </a:pPr>
            <a:r>
              <a:rPr lang="en-US" sz="1400"/>
              <a:t>The ATE is then extracted by comparing outcomes between the groups.</a:t>
            </a:r>
          </a:p>
        </p:txBody>
      </p:sp>
      <p:sp>
        <p:nvSpPr>
          <p:cNvPr id="4" name="Date Placeholder 3">
            <a:extLst>
              <a:ext uri="{FF2B5EF4-FFF2-40B4-BE49-F238E27FC236}">
                <a16:creationId xmlns:a16="http://schemas.microsoft.com/office/drawing/2014/main" id="{66056800-10E6-284D-61A8-7435A6260FA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184F0D0C-6221-18F3-89AA-3DC36853997E}"/>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6CDD1688-0D9D-4EE6-F18B-99EC1C7445E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11</a:t>
            </a:fld>
            <a:endParaRPr lang="en-US"/>
          </a:p>
        </p:txBody>
      </p:sp>
      <p:pic>
        <p:nvPicPr>
          <p:cNvPr id="12" name="Picture Placeholder 11" descr="Abstract wavy background in light blue and gray tones">
            <a:extLst>
              <a:ext uri="{FF2B5EF4-FFF2-40B4-BE49-F238E27FC236}">
                <a16:creationId xmlns:a16="http://schemas.microsoft.com/office/drawing/2014/main" id="{2E688086-B0FB-2085-8DF3-E2A2498189D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8631" b="8631"/>
          <a:stretch>
            <a:fillRect/>
          </a:stretch>
        </p:blipFill>
        <p:spPr/>
      </p:pic>
      <p:graphicFrame>
        <p:nvGraphicFramePr>
          <p:cNvPr id="13" name="Diagram 12">
            <a:extLst>
              <a:ext uri="{FF2B5EF4-FFF2-40B4-BE49-F238E27FC236}">
                <a16:creationId xmlns:a16="http://schemas.microsoft.com/office/drawing/2014/main" id="{CE0EE54C-137E-726C-68A6-72AB14D5A842}"/>
              </a:ext>
            </a:extLst>
          </p:cNvPr>
          <p:cNvGraphicFramePr/>
          <p:nvPr/>
        </p:nvGraphicFramePr>
        <p:xfrm>
          <a:off x="193040" y="698643"/>
          <a:ext cx="7081063" cy="53235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0245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0A1D-6A39-894F-9539-643100343411}"/>
              </a:ext>
            </a:extLst>
          </p:cNvPr>
          <p:cNvSpPr>
            <a:spLocks noGrp="1"/>
          </p:cNvSpPr>
          <p:nvPr>
            <p:ph type="title"/>
          </p:nvPr>
        </p:nvSpPr>
        <p:spPr>
          <a:xfrm>
            <a:off x="431172" y="553616"/>
            <a:ext cx="7914087" cy="4008859"/>
          </a:xfrm>
        </p:spPr>
        <p:txBody>
          <a:bodyPr anchor="t">
            <a:normAutofit/>
          </a:bodyPr>
          <a:lstStyle/>
          <a:p>
            <a:r>
              <a:rPr lang="en-US"/>
              <a:t>Introduction to the data and baseline modeling</a:t>
            </a:r>
          </a:p>
        </p:txBody>
      </p:sp>
      <p:sp>
        <p:nvSpPr>
          <p:cNvPr id="11" name="Text Placeholder 2">
            <a:extLst>
              <a:ext uri="{FF2B5EF4-FFF2-40B4-BE49-F238E27FC236}">
                <a16:creationId xmlns:a16="http://schemas.microsoft.com/office/drawing/2014/main" id="{470D7258-3A05-9295-C28E-D6C2B4BD5C75}"/>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A05E188E-FD1D-5001-5DB3-4E0D534A213F}"/>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AE9389D3-D815-AA82-4804-521A9B729FA4}"/>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FFE9E877-1F0A-3903-F842-CA197DFBBDD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334494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CCC2-799E-CB2E-931D-45B6FF9D1B6B}"/>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700" b="0" kern="1200" cap="all" baseline="0">
                <a:latin typeface="+mj-lt"/>
                <a:ea typeface="+mj-ea"/>
                <a:cs typeface="+mj-cs"/>
              </a:rPr>
              <a:t>Description of Data Sources</a:t>
            </a:r>
          </a:p>
        </p:txBody>
      </p:sp>
      <p:sp>
        <p:nvSpPr>
          <p:cNvPr id="8" name="TextBox 7">
            <a:extLst>
              <a:ext uri="{FF2B5EF4-FFF2-40B4-BE49-F238E27FC236}">
                <a16:creationId xmlns:a16="http://schemas.microsoft.com/office/drawing/2014/main" id="{BEA6C533-E8D6-434D-8EBA-B0449050E5E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 Source</a:t>
            </a:r>
          </a:p>
          <a:p>
            <a:pPr marL="0" lvl="1" indent="0">
              <a:lnSpc>
                <a:spcPct val="150000"/>
              </a:lnSpc>
              <a:spcBef>
                <a:spcPts val="1000"/>
              </a:spcBef>
              <a:spcAft>
                <a:spcPts val="600"/>
              </a:spcAft>
              <a:buFont typeface="Arial" panose="020B0604020202020204" pitchFamily="34" charset="0"/>
              <a:buNone/>
            </a:pPr>
            <a:r>
              <a:rPr lang="en-US" sz="1400"/>
              <a:t>Utilize National Financial Capabilities Survey responses. The survey has over 100 questions spanning many different categories, creating a comprehensive financial profile of each respondent</a:t>
            </a:r>
          </a:p>
          <a:p>
            <a:pPr marL="0" lvl="1" indent="0">
              <a:spcBef>
                <a:spcPts val="1000"/>
              </a:spcBef>
              <a:spcAft>
                <a:spcPts val="600"/>
              </a:spcAft>
              <a:buFont typeface="Arial" panose="020B0604020202020204" pitchFamily="34" charset="0"/>
              <a:buNone/>
            </a:pPr>
            <a:endParaRPr lang="en-US" sz="1400"/>
          </a:p>
        </p:txBody>
      </p:sp>
      <p:pic>
        <p:nvPicPr>
          <p:cNvPr id="7" name="Content Placeholder 6" descr="An answer sheet for a test with a pencil. Isolated on white with soft shadow.">
            <a:extLst>
              <a:ext uri="{FF2B5EF4-FFF2-40B4-BE49-F238E27FC236}">
                <a16:creationId xmlns:a16="http://schemas.microsoft.com/office/drawing/2014/main" id="{12EDFC67-A1EA-40D5-8D05-650829BDC504}"/>
              </a:ext>
            </a:extLst>
          </p:cNvPr>
          <p:cNvPicPr>
            <a:picLocks noGrp="1" noChangeAspect="1"/>
          </p:cNvPicPr>
          <p:nvPr>
            <p:ph type="pic" sz="quarter" idx="15"/>
          </p:nvPr>
        </p:nvPicPr>
        <p:blipFill>
          <a:blip r:embed="rId3"/>
          <a:srcRect t="11018" r="1" b="1"/>
          <a:stretch>
            <a:fillRect/>
          </a:stretch>
        </p:blipFill>
        <p:spPr>
          <a:xfrm>
            <a:off x="5737594" y="10"/>
            <a:ext cx="6454406" cy="6399142"/>
          </a:xfrm>
          <a:prstGeom prst="rect">
            <a:avLst/>
          </a:prstGeom>
          <a:noFill/>
        </p:spPr>
      </p:pic>
      <p:sp>
        <p:nvSpPr>
          <p:cNvPr id="4" name="Date Placeholder 3">
            <a:extLst>
              <a:ext uri="{FF2B5EF4-FFF2-40B4-BE49-F238E27FC236}">
                <a16:creationId xmlns:a16="http://schemas.microsoft.com/office/drawing/2014/main" id="{93AE302C-C5A4-A8ED-A049-9E2B39F94C8A}"/>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1832CDEB-BE67-8E15-641F-B57067AA1B8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30F13643-6356-3FFA-AA01-439450234A9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1093954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39AD4-71E5-B230-A4BE-415E30579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AFFAE-5DBC-06A6-FA91-E061E4EFDF32}"/>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700" b="0" kern="1200" cap="all" baseline="0">
                <a:latin typeface="+mj-lt"/>
                <a:ea typeface="+mj-ea"/>
                <a:cs typeface="+mj-cs"/>
              </a:rPr>
              <a:t>Features Included</a:t>
            </a:r>
          </a:p>
        </p:txBody>
      </p:sp>
      <p:sp>
        <p:nvSpPr>
          <p:cNvPr id="8" name="TextBox 7">
            <a:extLst>
              <a:ext uri="{FF2B5EF4-FFF2-40B4-BE49-F238E27FC236}">
                <a16:creationId xmlns:a16="http://schemas.microsoft.com/office/drawing/2014/main" id="{DA9FD0E2-AE17-BA55-0EDF-8EECC18C3D2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230784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Features Included In the Analysis</a:t>
            </a:r>
          </a:p>
          <a:p>
            <a:pPr>
              <a:spcBef>
                <a:spcPts val="2500"/>
              </a:spcBef>
              <a:spcAft>
                <a:spcPts val="600"/>
              </a:spcAft>
            </a:pPr>
            <a:r>
              <a:rPr lang="en-US" sz="1400"/>
              <a:t>Casual inference assumes that all factors that influence the outcome of interest (financial well-being) are included to partial out their effect on the outcome and treatment</a:t>
            </a:r>
          </a:p>
          <a:p>
            <a:pPr>
              <a:spcBef>
                <a:spcPts val="2500"/>
              </a:spcBef>
              <a:spcAft>
                <a:spcPts val="600"/>
              </a:spcAft>
            </a:pPr>
            <a:r>
              <a:rPr lang="en-US" sz="1400" b="1"/>
              <a:t>Basic Demographic Information</a:t>
            </a:r>
          </a:p>
          <a:p>
            <a:pPr>
              <a:spcBef>
                <a:spcPts val="2500"/>
              </a:spcBef>
              <a:spcAft>
                <a:spcPts val="600"/>
              </a:spcAft>
            </a:pPr>
            <a:endParaRPr lang="en-US" sz="1400"/>
          </a:p>
          <a:p>
            <a:pPr marL="0" lvl="1" indent="0">
              <a:spcBef>
                <a:spcPts val="1000"/>
              </a:spcBef>
              <a:spcAft>
                <a:spcPts val="600"/>
              </a:spcAft>
              <a:buFont typeface="Arial" panose="020B0604020202020204" pitchFamily="34" charset="0"/>
              <a:buNone/>
            </a:pPr>
            <a:endParaRPr lang="en-US" sz="1400"/>
          </a:p>
        </p:txBody>
      </p:sp>
      <p:pic>
        <p:nvPicPr>
          <p:cNvPr id="7" name="Content Placeholder 6" descr="An answer sheet for a test with a pencil. Isolated on white with soft shadow.">
            <a:extLst>
              <a:ext uri="{FF2B5EF4-FFF2-40B4-BE49-F238E27FC236}">
                <a16:creationId xmlns:a16="http://schemas.microsoft.com/office/drawing/2014/main" id="{6048C898-1F83-6E10-7ADB-BF1C835C0AF6}"/>
              </a:ext>
            </a:extLst>
          </p:cNvPr>
          <p:cNvPicPr>
            <a:picLocks noGrp="1" noChangeAspect="1"/>
          </p:cNvPicPr>
          <p:nvPr>
            <p:ph type="pic" sz="quarter" idx="15"/>
          </p:nvPr>
        </p:nvPicPr>
        <p:blipFill>
          <a:blip r:embed="rId3"/>
          <a:srcRect t="11018" r="1" b="1"/>
          <a:stretch>
            <a:fillRect/>
          </a:stretch>
        </p:blipFill>
        <p:spPr>
          <a:xfrm>
            <a:off x="5737594" y="10"/>
            <a:ext cx="6454406" cy="6399142"/>
          </a:xfrm>
          <a:prstGeom prst="rect">
            <a:avLst/>
          </a:prstGeom>
          <a:noFill/>
        </p:spPr>
      </p:pic>
      <p:sp>
        <p:nvSpPr>
          <p:cNvPr id="4" name="Date Placeholder 3">
            <a:extLst>
              <a:ext uri="{FF2B5EF4-FFF2-40B4-BE49-F238E27FC236}">
                <a16:creationId xmlns:a16="http://schemas.microsoft.com/office/drawing/2014/main" id="{141E1561-FDFC-0010-150A-F2920EE019D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894BAA6B-5988-F314-7024-74C59FEA037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5462F277-496A-38C1-FEE2-0993C9C393E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14</a:t>
            </a:fld>
            <a:endParaRPr lang="en-US"/>
          </a:p>
        </p:txBody>
      </p:sp>
      <p:sp>
        <p:nvSpPr>
          <p:cNvPr id="3" name="TextBox 2">
            <a:extLst>
              <a:ext uri="{FF2B5EF4-FFF2-40B4-BE49-F238E27FC236}">
                <a16:creationId xmlns:a16="http://schemas.microsoft.com/office/drawing/2014/main" id="{406912E7-A02E-3155-7873-D8231DD4CDD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4464304"/>
            <a:ext cx="4904233" cy="1555496"/>
          </a:xfrm>
          <a:prstGeom prst="rect">
            <a:avLst/>
          </a:prstGeom>
        </p:spPr>
        <p:txBody>
          <a:bodyPr numCol="2" anchor="ctr">
            <a:normAutofit/>
          </a:bodyPr>
          <a:lstStyle/>
          <a:p>
            <a:endParaRPr lang="en-US" sz="1600"/>
          </a:p>
          <a:p>
            <a:pPr marL="742950" lvl="1" indent="-285750">
              <a:buFont typeface="Arial" panose="020B0604020202020204" pitchFamily="34" charset="0"/>
              <a:buChar char="•"/>
            </a:pPr>
            <a:r>
              <a:rPr lang="en-US" sz="1400"/>
              <a:t>Age</a:t>
            </a:r>
          </a:p>
          <a:p>
            <a:pPr marL="742950" lvl="1" indent="-285750">
              <a:buFont typeface="Arial" panose="020B0604020202020204" pitchFamily="34" charset="0"/>
              <a:buChar char="•"/>
            </a:pPr>
            <a:r>
              <a:rPr lang="en-US" sz="1400"/>
              <a:t>Gender </a:t>
            </a:r>
          </a:p>
          <a:p>
            <a:pPr marL="742950" lvl="1" indent="-285750">
              <a:buFont typeface="Arial" panose="020B0604020202020204" pitchFamily="34" charset="0"/>
              <a:buChar char="•"/>
            </a:pPr>
            <a:r>
              <a:rPr lang="en-US" sz="1400"/>
              <a:t>Marital status </a:t>
            </a:r>
          </a:p>
          <a:p>
            <a:pPr marL="742950" lvl="1" indent="-285750">
              <a:buFont typeface="Arial" panose="020B0604020202020204" pitchFamily="34" charset="0"/>
              <a:buChar char="•"/>
            </a:pPr>
            <a:r>
              <a:rPr lang="en-US" sz="1400"/>
              <a:t>Education level</a:t>
            </a:r>
          </a:p>
          <a:p>
            <a:pPr lvl="1"/>
            <a:endParaRPr lang="en-US" sz="1400" b="1"/>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r>
              <a:rPr lang="en-US" sz="1400"/>
              <a:t>Household income</a:t>
            </a:r>
          </a:p>
          <a:p>
            <a:pPr marL="742950" lvl="1" indent="-285750">
              <a:buFont typeface="Arial" panose="020B0604020202020204" pitchFamily="34" charset="0"/>
              <a:buChar char="•"/>
            </a:pPr>
            <a:r>
              <a:rPr lang="en-US" sz="1400"/>
              <a:t>Employment status </a:t>
            </a:r>
          </a:p>
          <a:p>
            <a:pPr marL="742950" lvl="1" indent="-285750">
              <a:buFont typeface="Arial" panose="020B0604020202020204" pitchFamily="34" charset="0"/>
              <a:buChar char="•"/>
            </a:pPr>
            <a:r>
              <a:rPr lang="en-US" sz="1400"/>
              <a:t>Ethnicity</a:t>
            </a:r>
            <a:endParaRPr lang="en-US" sz="1050"/>
          </a:p>
        </p:txBody>
      </p:sp>
    </p:spTree>
    <p:extLst>
      <p:ext uri="{BB962C8B-B14F-4D97-AF65-F5344CB8AC3E}">
        <p14:creationId xmlns:p14="http://schemas.microsoft.com/office/powerpoint/2010/main" val="3607751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8B330-76E7-048A-B59D-DB3BB2DC5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1852C-87A7-85E3-2E89-C989D6752FA6}"/>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700" b="0" kern="1200" cap="all" baseline="0">
                <a:latin typeface="+mj-lt"/>
                <a:ea typeface="+mj-ea"/>
                <a:cs typeface="+mj-cs"/>
              </a:rPr>
              <a:t>Description of Data Sources and Modeling Techniques</a:t>
            </a:r>
          </a:p>
        </p:txBody>
      </p:sp>
      <p:sp>
        <p:nvSpPr>
          <p:cNvPr id="8" name="TextBox 7">
            <a:extLst>
              <a:ext uri="{FF2B5EF4-FFF2-40B4-BE49-F238E27FC236}">
                <a16:creationId xmlns:a16="http://schemas.microsoft.com/office/drawing/2014/main" id="{2FBB5F5E-BB61-C944-FA57-DD5C8A0C5A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3673" y="4619342"/>
            <a:ext cx="4480560" cy="489520"/>
          </a:xfrm>
          <a:prstGeom prst="rect">
            <a:avLst/>
          </a:prstGeom>
        </p:spPr>
        <p:txBody>
          <a:bodyPr>
            <a:normAutofit/>
          </a:bodyPr>
          <a:lstStyle/>
          <a:p>
            <a:pPr>
              <a:spcBef>
                <a:spcPts val="2500"/>
              </a:spcBef>
              <a:spcAft>
                <a:spcPts val="600"/>
              </a:spcAft>
            </a:pPr>
            <a:r>
              <a:rPr lang="en-US" sz="1400" b="1">
                <a:solidFill>
                  <a:schemeClr val="tx1">
                    <a:lumMod val="50000"/>
                    <a:lumOff val="50000"/>
                  </a:schemeClr>
                </a:solidFill>
              </a:rPr>
              <a:t>Basic Demographic Information</a:t>
            </a:r>
          </a:p>
          <a:p>
            <a:pPr>
              <a:spcBef>
                <a:spcPts val="2500"/>
              </a:spcBef>
              <a:spcAft>
                <a:spcPts val="600"/>
              </a:spcAft>
            </a:pPr>
            <a:endParaRPr lang="en-US" sz="1400"/>
          </a:p>
          <a:p>
            <a:pPr marL="0" lvl="1" indent="0">
              <a:spcBef>
                <a:spcPts val="1000"/>
              </a:spcBef>
              <a:spcAft>
                <a:spcPts val="600"/>
              </a:spcAft>
              <a:buFont typeface="Arial" panose="020B0604020202020204" pitchFamily="34" charset="0"/>
              <a:buNone/>
            </a:pPr>
            <a:endParaRPr lang="en-US" sz="1400"/>
          </a:p>
        </p:txBody>
      </p:sp>
      <p:pic>
        <p:nvPicPr>
          <p:cNvPr id="7" name="Content Placeholder 6" descr="An answer sheet for a test with a pencil. Isolated on white with soft shadow.">
            <a:extLst>
              <a:ext uri="{FF2B5EF4-FFF2-40B4-BE49-F238E27FC236}">
                <a16:creationId xmlns:a16="http://schemas.microsoft.com/office/drawing/2014/main" id="{1E1A54E4-224D-8885-3D49-E3E169BB76BF}"/>
              </a:ext>
            </a:extLst>
          </p:cNvPr>
          <p:cNvPicPr>
            <a:picLocks noGrp="1" noChangeAspect="1"/>
          </p:cNvPicPr>
          <p:nvPr>
            <p:ph type="pic" sz="quarter" idx="15"/>
          </p:nvPr>
        </p:nvPicPr>
        <p:blipFill>
          <a:blip r:embed="rId3"/>
          <a:srcRect t="11018" r="1" b="1"/>
          <a:stretch>
            <a:fillRect/>
          </a:stretch>
        </p:blipFill>
        <p:spPr>
          <a:xfrm>
            <a:off x="5737594" y="10"/>
            <a:ext cx="6454406" cy="6399142"/>
          </a:xfrm>
          <a:prstGeom prst="rect">
            <a:avLst/>
          </a:prstGeom>
          <a:noFill/>
        </p:spPr>
      </p:pic>
      <p:sp>
        <p:nvSpPr>
          <p:cNvPr id="4" name="Date Placeholder 3">
            <a:extLst>
              <a:ext uri="{FF2B5EF4-FFF2-40B4-BE49-F238E27FC236}">
                <a16:creationId xmlns:a16="http://schemas.microsoft.com/office/drawing/2014/main" id="{0B88D30A-5FCA-97B6-4BE7-9D92F9A0DCA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BFD0512C-BFDD-9774-F8D2-8C237C71A7E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371666DE-C6BC-5C9A-9135-E57573738D2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FEF9499F-347B-37CC-778D-9A0BDA86259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0554" y="4894534"/>
            <a:ext cx="4904233" cy="1555496"/>
          </a:xfrm>
          <a:prstGeom prst="rect">
            <a:avLst/>
          </a:prstGeom>
        </p:spPr>
        <p:txBody>
          <a:bodyPr numCol="2" anchor="ctr">
            <a:normAutofit/>
          </a:bodyPr>
          <a:lstStyle/>
          <a:p>
            <a:endParaRPr lang="en-US" sz="1600"/>
          </a:p>
          <a:p>
            <a:pPr marL="742950" lvl="1" indent="-285750">
              <a:buFont typeface="Arial" panose="020B0604020202020204" pitchFamily="34" charset="0"/>
              <a:buChar char="•"/>
            </a:pPr>
            <a:r>
              <a:rPr lang="en-US" sz="1400">
                <a:solidFill>
                  <a:schemeClr val="tx1">
                    <a:lumMod val="50000"/>
                    <a:lumOff val="50000"/>
                  </a:schemeClr>
                </a:solidFill>
              </a:rPr>
              <a:t>Age</a:t>
            </a:r>
          </a:p>
          <a:p>
            <a:pPr marL="742950" lvl="1" indent="-285750">
              <a:buFont typeface="Arial" panose="020B0604020202020204" pitchFamily="34" charset="0"/>
              <a:buChar char="•"/>
            </a:pPr>
            <a:r>
              <a:rPr lang="en-US" sz="1400">
                <a:solidFill>
                  <a:schemeClr val="tx1">
                    <a:lumMod val="50000"/>
                    <a:lumOff val="50000"/>
                  </a:schemeClr>
                </a:solidFill>
              </a:rPr>
              <a:t>Gender </a:t>
            </a:r>
          </a:p>
          <a:p>
            <a:pPr marL="742950" lvl="1" indent="-285750">
              <a:buFont typeface="Arial" panose="020B0604020202020204" pitchFamily="34" charset="0"/>
              <a:buChar char="•"/>
            </a:pPr>
            <a:r>
              <a:rPr lang="en-US" sz="1400">
                <a:solidFill>
                  <a:schemeClr val="tx1">
                    <a:lumMod val="50000"/>
                    <a:lumOff val="50000"/>
                  </a:schemeClr>
                </a:solidFill>
              </a:rPr>
              <a:t>Marital status </a:t>
            </a:r>
          </a:p>
          <a:p>
            <a:pPr marL="742950" lvl="1" indent="-285750">
              <a:buFont typeface="Arial" panose="020B0604020202020204" pitchFamily="34" charset="0"/>
              <a:buChar char="•"/>
            </a:pPr>
            <a:r>
              <a:rPr lang="en-US" sz="1400">
                <a:solidFill>
                  <a:schemeClr val="tx1">
                    <a:lumMod val="50000"/>
                    <a:lumOff val="50000"/>
                  </a:schemeClr>
                </a:solidFill>
              </a:rPr>
              <a:t>Education level</a:t>
            </a:r>
          </a:p>
          <a:p>
            <a:pPr lvl="1"/>
            <a:endParaRPr lang="en-US" sz="1400" b="1">
              <a:solidFill>
                <a:schemeClr val="tx1">
                  <a:lumMod val="50000"/>
                  <a:lumOff val="50000"/>
                </a:schemeClr>
              </a:solidFill>
            </a:endParaRPr>
          </a:p>
          <a:p>
            <a:pPr marL="742950" lvl="1" indent="-285750">
              <a:buFont typeface="Arial" panose="020B0604020202020204" pitchFamily="34" charset="0"/>
              <a:buChar char="•"/>
            </a:pPr>
            <a:endParaRPr lang="en-US" sz="1400">
              <a:solidFill>
                <a:schemeClr val="tx1">
                  <a:lumMod val="50000"/>
                  <a:lumOff val="50000"/>
                </a:schemeClr>
              </a:solidFill>
            </a:endParaRPr>
          </a:p>
          <a:p>
            <a:pPr marL="742950" lvl="1" indent="-285750">
              <a:buFont typeface="Arial" panose="020B0604020202020204" pitchFamily="34" charset="0"/>
              <a:buChar char="•"/>
            </a:pPr>
            <a:r>
              <a:rPr lang="en-US" sz="1400">
                <a:solidFill>
                  <a:schemeClr val="tx1">
                    <a:lumMod val="50000"/>
                    <a:lumOff val="50000"/>
                  </a:schemeClr>
                </a:solidFill>
              </a:rPr>
              <a:t>Household income</a:t>
            </a:r>
          </a:p>
          <a:p>
            <a:pPr marL="742950" lvl="1" indent="-285750">
              <a:buFont typeface="Arial" panose="020B0604020202020204" pitchFamily="34" charset="0"/>
              <a:buChar char="•"/>
            </a:pPr>
            <a:r>
              <a:rPr lang="en-US" sz="1400">
                <a:solidFill>
                  <a:schemeClr val="tx1">
                    <a:lumMod val="50000"/>
                    <a:lumOff val="50000"/>
                  </a:schemeClr>
                </a:solidFill>
              </a:rPr>
              <a:t>Employment status </a:t>
            </a:r>
          </a:p>
          <a:p>
            <a:pPr marL="742950" lvl="1" indent="-285750">
              <a:buFont typeface="Arial" panose="020B0604020202020204" pitchFamily="34" charset="0"/>
              <a:buChar char="•"/>
            </a:pPr>
            <a:r>
              <a:rPr lang="en-US" sz="1400">
                <a:solidFill>
                  <a:schemeClr val="tx1">
                    <a:lumMod val="50000"/>
                    <a:lumOff val="50000"/>
                  </a:schemeClr>
                </a:solidFill>
              </a:rPr>
              <a:t>Ethnicity</a:t>
            </a:r>
            <a:endParaRPr lang="en-US" sz="1050">
              <a:solidFill>
                <a:schemeClr val="tx1">
                  <a:lumMod val="50000"/>
                  <a:lumOff val="50000"/>
                </a:schemeClr>
              </a:solidFill>
            </a:endParaRPr>
          </a:p>
        </p:txBody>
      </p:sp>
      <p:sp>
        <p:nvSpPr>
          <p:cNvPr id="9" name="TextBox 8">
            <a:extLst>
              <a:ext uri="{FF2B5EF4-FFF2-40B4-BE49-F238E27FC236}">
                <a16:creationId xmlns:a16="http://schemas.microsoft.com/office/drawing/2014/main" id="{3885064C-DA38-0827-068D-23616044D57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2511965"/>
            <a:ext cx="4904233" cy="2215484"/>
          </a:xfrm>
          <a:prstGeom prst="rect">
            <a:avLst/>
          </a:prstGeom>
        </p:spPr>
        <p:txBody>
          <a:bodyPr numCol="2" anchor="ctr">
            <a:normAutofit/>
          </a:bodyPr>
          <a:lstStyle/>
          <a:p>
            <a:pPr marL="742950" lvl="1" indent="-285750">
              <a:buFont typeface="Arial" panose="020B0604020202020204" pitchFamily="34" charset="0"/>
              <a:buChar char="•"/>
            </a:pPr>
            <a:r>
              <a:rPr lang="en-US" sz="1400"/>
              <a:t>Health Shocks</a:t>
            </a:r>
          </a:p>
          <a:p>
            <a:pPr marL="742950" lvl="1" indent="-285750">
              <a:buFont typeface="Arial" panose="020B0604020202020204" pitchFamily="34" charset="0"/>
              <a:buChar char="•"/>
            </a:pPr>
            <a:r>
              <a:rPr lang="en-US" sz="1400"/>
              <a:t>Income Shocks</a:t>
            </a:r>
          </a:p>
          <a:p>
            <a:pPr marL="742950" lvl="1" indent="-285750">
              <a:buFont typeface="Arial" panose="020B0604020202020204" pitchFamily="34" charset="0"/>
              <a:buChar char="•"/>
            </a:pPr>
            <a:r>
              <a:rPr lang="en-US" sz="1400"/>
              <a:t>Credit record</a:t>
            </a:r>
          </a:p>
          <a:p>
            <a:pPr marL="742950" lvl="1" indent="-285750">
              <a:buFont typeface="Arial" panose="020B0604020202020204" pitchFamily="34" charset="0"/>
              <a:buChar char="•"/>
            </a:pPr>
            <a:r>
              <a:rPr lang="en-US" sz="1400"/>
              <a:t>3- Month Emergency Funds</a:t>
            </a:r>
          </a:p>
          <a:p>
            <a:pPr marL="742950" lvl="1" indent="-285750">
              <a:buFont typeface="Arial" panose="020B0604020202020204" pitchFamily="34" charset="0"/>
              <a:buChar char="•"/>
            </a:pPr>
            <a:r>
              <a:rPr lang="en-US" sz="1400"/>
              <a:t>Bank Acccount</a:t>
            </a:r>
          </a:p>
          <a:p>
            <a:pPr marL="742950" lvl="1" indent="-285750">
              <a:buFont typeface="Arial" panose="020B0604020202020204" pitchFamily="34" charset="0"/>
              <a:buChar char="•"/>
            </a:pPr>
            <a:r>
              <a:rPr lang="en-US" sz="1400"/>
              <a:t>Received financial education</a:t>
            </a:r>
          </a:p>
        </p:txBody>
      </p:sp>
      <p:sp>
        <p:nvSpPr>
          <p:cNvPr id="11" name="TextBox 10">
            <a:extLst>
              <a:ext uri="{FF2B5EF4-FFF2-40B4-BE49-F238E27FC236}">
                <a16:creationId xmlns:a16="http://schemas.microsoft.com/office/drawing/2014/main" id="{58BF17CD-2D62-1ACB-A19F-E449F545A89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2295330"/>
            <a:ext cx="4480560" cy="489520"/>
          </a:xfrm>
          <a:prstGeom prst="rect">
            <a:avLst/>
          </a:prstGeom>
        </p:spPr>
        <p:txBody>
          <a:bodyPr>
            <a:normAutofit/>
          </a:bodyPr>
          <a:lstStyle/>
          <a:p>
            <a:r>
              <a:rPr lang="en-US" sz="1400" b="1"/>
              <a:t>Additional Controls – Shocks and others</a:t>
            </a:r>
            <a:endParaRPr lang="en-US" sz="1400"/>
          </a:p>
          <a:p>
            <a:pPr marL="0" lvl="1" indent="0">
              <a:spcBef>
                <a:spcPts val="1000"/>
              </a:spcBef>
              <a:spcAft>
                <a:spcPts val="600"/>
              </a:spcAft>
              <a:buFont typeface="Arial" panose="020B0604020202020204" pitchFamily="34" charset="0"/>
              <a:buNone/>
            </a:pPr>
            <a:endParaRPr lang="en-US" sz="1400"/>
          </a:p>
        </p:txBody>
      </p:sp>
    </p:spTree>
    <p:extLst>
      <p:ext uri="{BB962C8B-B14F-4D97-AF65-F5344CB8AC3E}">
        <p14:creationId xmlns:p14="http://schemas.microsoft.com/office/powerpoint/2010/main" val="1028361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iterate>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iterate>
                                    <p:tmPct val="10000"/>
                                  </p:iterate>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anim calcmode="lin" valueType="num">
                                      <p:cBhvr>
                                        <p:cTn id="23" dur="250" fill="hold"/>
                                        <p:tgtEl>
                                          <p:spTgt spid="11"/>
                                        </p:tgtEl>
                                        <p:attrNameLst>
                                          <p:attrName>ppt_x</p:attrName>
                                        </p:attrNameLst>
                                      </p:cBhvr>
                                      <p:tavLst>
                                        <p:tav tm="0">
                                          <p:val>
                                            <p:strVal val="#ppt_x"/>
                                          </p:val>
                                        </p:tav>
                                        <p:tav tm="100000">
                                          <p:val>
                                            <p:strVal val="#ppt_x"/>
                                          </p:val>
                                        </p:tav>
                                      </p:tavLst>
                                    </p:anim>
                                    <p:anim calcmode="lin" valueType="num">
                                      <p:cBhvr>
                                        <p:cTn id="2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8615-02F6-3569-2629-50D64E151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6C0C2-FABB-7E3C-446C-B8673E7E1B15}"/>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700" b="0" kern="1200" cap="all" baseline="0">
                <a:latin typeface="+mj-lt"/>
                <a:ea typeface="+mj-ea"/>
                <a:cs typeface="+mj-cs"/>
              </a:rPr>
              <a:t>Feature Engineering</a:t>
            </a:r>
          </a:p>
        </p:txBody>
      </p:sp>
      <p:sp>
        <p:nvSpPr>
          <p:cNvPr id="8" name="TextBox 7">
            <a:extLst>
              <a:ext uri="{FF2B5EF4-FFF2-40B4-BE49-F238E27FC236}">
                <a16:creationId xmlns:a16="http://schemas.microsoft.com/office/drawing/2014/main" id="{B77CD47E-AA4A-E321-0BB2-6C83FAB99B6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2276855"/>
            <a:ext cx="5008507" cy="4549809"/>
          </a:xfrm>
          <a:prstGeom prst="rect">
            <a:avLst/>
          </a:prstGeom>
        </p:spPr>
        <p:txBody>
          <a:bodyPr>
            <a:normAutofit fontScale="92500"/>
          </a:bodyPr>
          <a:lstStyle/>
          <a:p>
            <a:pPr>
              <a:spcBef>
                <a:spcPts val="2500"/>
              </a:spcBef>
              <a:spcAft>
                <a:spcPts val="600"/>
              </a:spcAft>
            </a:pPr>
            <a:r>
              <a:rPr lang="en-US" sz="1400" b="1"/>
              <a:t>Feature Engineering  - Financial Wellbeing and Financial Literacy</a:t>
            </a:r>
          </a:p>
          <a:p>
            <a:pPr>
              <a:spcBef>
                <a:spcPts val="2500"/>
              </a:spcBef>
              <a:spcAft>
                <a:spcPts val="600"/>
              </a:spcAft>
            </a:pPr>
            <a:r>
              <a:rPr lang="en-US" sz="1400" b="1"/>
              <a:t>Financial literacy </a:t>
            </a:r>
            <a:r>
              <a:rPr lang="en-US" sz="1400"/>
              <a:t>is defined utilizing the “big three” financial literacy questions which were available in the NFCS. This definition was developed by Lusardi and Mitchell and measures knowledge of interest rates, inflation, and risk diversification. Respondents who answer all three questions are considered to be financially literate, and not otherwise. </a:t>
            </a:r>
          </a:p>
          <a:p>
            <a:pPr>
              <a:spcBef>
                <a:spcPts val="2500"/>
              </a:spcBef>
              <a:spcAft>
                <a:spcPts val="600"/>
              </a:spcAft>
            </a:pPr>
            <a:r>
              <a:rPr lang="en-US" sz="1400"/>
              <a:t>Consumer Financial Protection Bureau have been made to create a consumer-driven definition of </a:t>
            </a:r>
            <a:r>
              <a:rPr lang="en-US" sz="1400" b="1"/>
              <a:t>financial well-being</a:t>
            </a:r>
            <a:r>
              <a:rPr lang="en-US" sz="1400"/>
              <a:t>. The NFCS employs an abbreviated version of this set of 10 questions, which will be utilized in this analysis.</a:t>
            </a:r>
          </a:p>
          <a:p>
            <a:pPr>
              <a:spcBef>
                <a:spcPts val="2500"/>
              </a:spcBef>
              <a:spcAft>
                <a:spcPts val="600"/>
              </a:spcAft>
            </a:pPr>
            <a:endParaRPr lang="en-US" sz="1400"/>
          </a:p>
          <a:p>
            <a:pPr>
              <a:spcBef>
                <a:spcPts val="2500"/>
              </a:spcBef>
              <a:spcAft>
                <a:spcPts val="600"/>
              </a:spcAft>
            </a:pPr>
            <a:r>
              <a:rPr lang="en-US" sz="1400"/>
              <a:t> </a:t>
            </a:r>
          </a:p>
          <a:p>
            <a:pPr>
              <a:spcBef>
                <a:spcPts val="2500"/>
              </a:spcBef>
              <a:spcAft>
                <a:spcPts val="600"/>
              </a:spcAft>
            </a:pPr>
            <a:endParaRPr lang="en-US" sz="1400"/>
          </a:p>
          <a:p>
            <a:pPr>
              <a:spcBef>
                <a:spcPts val="2500"/>
              </a:spcBef>
              <a:spcAft>
                <a:spcPts val="600"/>
              </a:spcAft>
            </a:pPr>
            <a:endParaRPr lang="en-US" sz="1400" b="1"/>
          </a:p>
          <a:p>
            <a:pPr>
              <a:spcBef>
                <a:spcPts val="2500"/>
              </a:spcBef>
              <a:spcAft>
                <a:spcPts val="600"/>
              </a:spcAft>
            </a:pPr>
            <a:endParaRPr lang="en-US" sz="1400" b="1"/>
          </a:p>
          <a:p>
            <a:pPr>
              <a:spcBef>
                <a:spcPts val="2500"/>
              </a:spcBef>
              <a:spcAft>
                <a:spcPts val="600"/>
              </a:spcAft>
            </a:pPr>
            <a:endParaRPr lang="en-US" sz="1400" b="1"/>
          </a:p>
          <a:p>
            <a:pPr>
              <a:spcBef>
                <a:spcPts val="2500"/>
              </a:spcBef>
              <a:spcAft>
                <a:spcPts val="600"/>
              </a:spcAft>
            </a:pPr>
            <a:endParaRPr lang="en-US" sz="1400"/>
          </a:p>
          <a:p>
            <a:pPr marL="0" lvl="1" indent="0">
              <a:spcBef>
                <a:spcPts val="1000"/>
              </a:spcBef>
              <a:spcAft>
                <a:spcPts val="600"/>
              </a:spcAft>
              <a:buFont typeface="Arial" panose="020B0604020202020204" pitchFamily="34" charset="0"/>
              <a:buNone/>
            </a:pPr>
            <a:endParaRPr lang="en-US" sz="1400"/>
          </a:p>
        </p:txBody>
      </p:sp>
      <p:sp>
        <p:nvSpPr>
          <p:cNvPr id="4" name="Date Placeholder 3">
            <a:extLst>
              <a:ext uri="{FF2B5EF4-FFF2-40B4-BE49-F238E27FC236}">
                <a16:creationId xmlns:a16="http://schemas.microsoft.com/office/drawing/2014/main" id="{9F432F19-2600-451E-4EB8-04A12384216A}"/>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CB9C8733-A9B9-2301-5272-1DEDFC33B6E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4EF265FE-2030-6E09-E394-05376220EBC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D63AE97-8305-55FD-F6E2-83FE1054D73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7" y="2375820"/>
            <a:ext cx="4904233" cy="1555496"/>
          </a:xfrm>
          <a:prstGeom prst="rect">
            <a:avLst/>
          </a:prstGeom>
        </p:spPr>
        <p:txBody>
          <a:bodyPr numCol="2" anchor="ctr">
            <a:normAutofit/>
          </a:bodyPr>
          <a:lstStyle/>
          <a:p>
            <a:endParaRPr lang="en-US" sz="1600"/>
          </a:p>
        </p:txBody>
      </p:sp>
      <p:sp>
        <p:nvSpPr>
          <p:cNvPr id="9" name="TextBox 8">
            <a:extLst>
              <a:ext uri="{FF2B5EF4-FFF2-40B4-BE49-F238E27FC236}">
                <a16:creationId xmlns:a16="http://schemas.microsoft.com/office/drawing/2014/main" id="{29C33D6D-2B26-FCDA-10C8-06C7A2BCFA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3" y="3931316"/>
            <a:ext cx="4904233" cy="2215484"/>
          </a:xfrm>
          <a:prstGeom prst="rect">
            <a:avLst/>
          </a:prstGeom>
        </p:spPr>
        <p:txBody>
          <a:bodyPr numCol="2" anchor="ctr">
            <a:normAutofit/>
          </a:bodyPr>
          <a:lstStyle/>
          <a:p>
            <a:pPr lvl="1"/>
            <a:endParaRPr lang="en-US" sz="1400"/>
          </a:p>
        </p:txBody>
      </p:sp>
      <p:sp>
        <p:nvSpPr>
          <p:cNvPr id="14" name="TextBox 13">
            <a:extLst>
              <a:ext uri="{FF2B5EF4-FFF2-40B4-BE49-F238E27FC236}">
                <a16:creationId xmlns:a16="http://schemas.microsoft.com/office/drawing/2014/main" id="{7D4022EA-3259-3525-E0DE-1D274F694ACE}"/>
              </a:ext>
            </a:extLst>
          </p:cNvPr>
          <p:cNvSpPr txBox="1"/>
          <p:nvPr/>
        </p:nvSpPr>
        <p:spPr>
          <a:xfrm>
            <a:off x="6279844" y="4505707"/>
            <a:ext cx="5594737" cy="1600438"/>
          </a:xfrm>
          <a:prstGeom prst="rect">
            <a:avLst/>
          </a:prstGeom>
          <a:noFill/>
        </p:spPr>
        <p:txBody>
          <a:bodyPr wrap="square">
            <a:spAutoFit/>
          </a:bodyPr>
          <a:lstStyle/>
          <a:p>
            <a:r>
              <a:rPr lang="en-US" sz="1400"/>
              <a:t>The scale includes the following questions:</a:t>
            </a:r>
          </a:p>
          <a:p>
            <a:r>
              <a:rPr lang="en-US" sz="1400"/>
              <a:t>(1) “Because of my money situation, I feel like I will never have the things I want in life” </a:t>
            </a:r>
          </a:p>
          <a:p>
            <a:r>
              <a:rPr lang="en-US" sz="1400"/>
              <a:t>(2) “I am just getting by financially”</a:t>
            </a:r>
          </a:p>
          <a:p>
            <a:r>
              <a:rPr lang="en-US" sz="1400"/>
              <a:t>(3) “I am concerned that the money I have or will save won’t last”</a:t>
            </a:r>
          </a:p>
          <a:p>
            <a:r>
              <a:rPr lang="en-US" sz="1400"/>
              <a:t>(4) “I have money left over at the end of the month”</a:t>
            </a:r>
          </a:p>
          <a:p>
            <a:r>
              <a:rPr lang="en-US" sz="1400"/>
              <a:t>(5) “My finances control my life.”</a:t>
            </a:r>
          </a:p>
        </p:txBody>
      </p:sp>
      <p:sp>
        <p:nvSpPr>
          <p:cNvPr id="15" name="Arrow: Right 14">
            <a:extLst>
              <a:ext uri="{FF2B5EF4-FFF2-40B4-BE49-F238E27FC236}">
                <a16:creationId xmlns:a16="http://schemas.microsoft.com/office/drawing/2014/main" id="{2FA4E10D-6B10-17C4-0D79-C8757BEFE7EF}"/>
              </a:ext>
            </a:extLst>
          </p:cNvPr>
          <p:cNvSpPr/>
          <p:nvPr/>
        </p:nvSpPr>
        <p:spPr>
          <a:xfrm>
            <a:off x="5197539" y="5039058"/>
            <a:ext cx="580083" cy="2668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Gears of a machine">
            <a:extLst>
              <a:ext uri="{FF2B5EF4-FFF2-40B4-BE49-F238E27FC236}">
                <a16:creationId xmlns:a16="http://schemas.microsoft.com/office/drawing/2014/main" id="{7C8899C3-7FC3-9CC0-E3E4-13042EFCF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136" y="603504"/>
            <a:ext cx="5946173" cy="3610251"/>
          </a:xfrm>
          <a:prstGeom prst="rect">
            <a:avLst/>
          </a:prstGeom>
          <a:ln>
            <a:noFill/>
          </a:ln>
          <a:effectLst>
            <a:softEdge rad="112500"/>
          </a:effectLst>
        </p:spPr>
      </p:pic>
    </p:spTree>
    <p:extLst>
      <p:ext uri="{BB962C8B-B14F-4D97-AF65-F5344CB8AC3E}">
        <p14:creationId xmlns:p14="http://schemas.microsoft.com/office/powerpoint/2010/main" val="1339815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250"/>
                                  </p:stCondLst>
                                  <p:endCondLst>
                                    <p:cond evt="begin" delay="0">
                                      <p:tn val="10"/>
                                    </p:cond>
                                  </p:endCondLst>
                                  <p:iterate>
                                    <p:tmPct val="1000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250"/>
                                  </p:stCondLst>
                                  <p:endCondLst>
                                    <p:cond evt="begin" delay="0">
                                      <p:tn val="15"/>
                                    </p:cond>
                                  </p:endCondLst>
                                  <p:iterate>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6D1E-1104-93A9-FA71-971A0C8438B7}"/>
              </a:ext>
            </a:extLst>
          </p:cNvPr>
          <p:cNvSpPr>
            <a:spLocks noGrp="1"/>
          </p:cNvSpPr>
          <p:nvPr>
            <p:ph type="title"/>
          </p:nvPr>
        </p:nvSpPr>
        <p:spPr>
          <a:xfrm>
            <a:off x="1699767" y="79978"/>
            <a:ext cx="8357223" cy="1112521"/>
          </a:xfrm>
        </p:spPr>
        <p:txBody>
          <a:bodyPr vert="horz" lIns="91440" tIns="45720" rIns="91440" bIns="45720" rtlCol="0" anchor="t">
            <a:normAutofit/>
          </a:bodyPr>
          <a:lstStyle/>
          <a:p>
            <a:r>
              <a:rPr lang="en-US" b="0" kern="1200" cap="all" baseline="0"/>
              <a:t>Exploratory Data Analysis</a:t>
            </a:r>
          </a:p>
        </p:txBody>
      </p:sp>
      <p:sp>
        <p:nvSpPr>
          <p:cNvPr id="4" name="Date Placeholder 3">
            <a:extLst>
              <a:ext uri="{FF2B5EF4-FFF2-40B4-BE49-F238E27FC236}">
                <a16:creationId xmlns:a16="http://schemas.microsoft.com/office/drawing/2014/main" id="{FD59DADB-4915-A37B-75DA-CB2BE2BA6E6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EC600084-5926-EE32-D893-99AF096C675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rPr>
              <a:t>Sample Footer Text</a:t>
            </a:r>
          </a:p>
        </p:txBody>
      </p:sp>
      <p:sp>
        <p:nvSpPr>
          <p:cNvPr id="6" name="Slide Number Placeholder 5">
            <a:extLst>
              <a:ext uri="{FF2B5EF4-FFF2-40B4-BE49-F238E27FC236}">
                <a16:creationId xmlns:a16="http://schemas.microsoft.com/office/drawing/2014/main" id="{16C15D34-F683-0BDA-D433-5FF73FC68D74}"/>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17</a:t>
            </a:fld>
            <a:endParaRPr lang="en-US"/>
          </a:p>
        </p:txBody>
      </p:sp>
      <p:pic>
        <p:nvPicPr>
          <p:cNvPr id="12" name="Content Placeholder 11">
            <a:extLst>
              <a:ext uri="{FF2B5EF4-FFF2-40B4-BE49-F238E27FC236}">
                <a16:creationId xmlns:a16="http://schemas.microsoft.com/office/drawing/2014/main" id="{252AE3DE-F5A6-5082-9CA0-D702AB5A0384}"/>
              </a:ext>
            </a:extLst>
          </p:cNvPr>
          <p:cNvPicPr>
            <a:picLocks noGrp="1" noChangeAspect="1"/>
          </p:cNvPicPr>
          <p:nvPr>
            <p:ph sz="quarter" idx="13"/>
          </p:nvPr>
        </p:nvPicPr>
        <p:blipFill>
          <a:blip r:embed="rId3"/>
          <a:stretch>
            <a:fillRect/>
          </a:stretch>
        </p:blipFill>
        <p:spPr>
          <a:xfrm>
            <a:off x="105914" y="695654"/>
            <a:ext cx="11544928" cy="6082368"/>
          </a:xfrm>
          <a:prstGeom prst="rect">
            <a:avLst/>
          </a:prstGeom>
        </p:spPr>
      </p:pic>
    </p:spTree>
    <p:extLst>
      <p:ext uri="{BB962C8B-B14F-4D97-AF65-F5344CB8AC3E}">
        <p14:creationId xmlns:p14="http://schemas.microsoft.com/office/powerpoint/2010/main" val="37370988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324D-C9B3-838C-0612-68B313B83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556D0-4A21-AB31-238A-008ACE2760D4}"/>
              </a:ext>
            </a:extLst>
          </p:cNvPr>
          <p:cNvSpPr>
            <a:spLocks noGrp="1"/>
          </p:cNvSpPr>
          <p:nvPr>
            <p:ph type="title"/>
          </p:nvPr>
        </p:nvSpPr>
        <p:spPr>
          <a:xfrm>
            <a:off x="1856620" y="-69934"/>
            <a:ext cx="7320929" cy="1326947"/>
          </a:xfrm>
        </p:spPr>
        <p:txBody>
          <a:bodyPr vert="horz" lIns="91440" tIns="45720" rIns="91440" bIns="45720" rtlCol="0" anchor="b">
            <a:normAutofit/>
          </a:bodyPr>
          <a:lstStyle/>
          <a:p>
            <a:r>
              <a:rPr lang="en-US" b="0" kern="1200" cap="all" baseline="0"/>
              <a:t>Exploratory Data Analysis</a:t>
            </a:r>
          </a:p>
        </p:txBody>
      </p:sp>
      <p:pic>
        <p:nvPicPr>
          <p:cNvPr id="8" name="Content Placeholder 7" descr="A graph with numbers and points&#10;&#10;AI-generated content may be incorrect.">
            <a:extLst>
              <a:ext uri="{FF2B5EF4-FFF2-40B4-BE49-F238E27FC236}">
                <a16:creationId xmlns:a16="http://schemas.microsoft.com/office/drawing/2014/main" id="{4B631B26-FDC0-9916-6D87-EE04E1C32D4D}"/>
              </a:ext>
            </a:extLst>
          </p:cNvPr>
          <p:cNvPicPr>
            <a:picLocks noGrp="1" noChangeAspect="1"/>
          </p:cNvPicPr>
          <p:nvPr>
            <p:ph type="pic" sz="quarter" idx="15"/>
          </p:nvPr>
        </p:nvPicPr>
        <p:blipFill>
          <a:blip r:embed="rId3"/>
          <a:srcRect r="-1" b="14901"/>
          <a:stretch>
            <a:fillRect/>
          </a:stretch>
        </p:blipFill>
        <p:spPr>
          <a:xfrm>
            <a:off x="2991" y="1643742"/>
            <a:ext cx="5505180" cy="4933491"/>
          </a:xfrm>
          <a:prstGeom prst="rect">
            <a:avLst/>
          </a:prstGeom>
          <a:ln>
            <a:noFill/>
          </a:ln>
          <a:effectLst>
            <a:softEdge rad="112500"/>
          </a:effectLst>
        </p:spPr>
      </p:pic>
      <p:sp>
        <p:nvSpPr>
          <p:cNvPr id="13" name="Subtitle 2">
            <a:extLst>
              <a:ext uri="{FF2B5EF4-FFF2-40B4-BE49-F238E27FC236}">
                <a16:creationId xmlns:a16="http://schemas.microsoft.com/office/drawing/2014/main" id="{AE4C9DCE-4D32-F751-5AF7-04EBD93529C1}"/>
              </a:ext>
            </a:extLst>
          </p:cNvPr>
          <p:cNvSpPr>
            <a:spLocks noGrp="1"/>
          </p:cNvSpPr>
          <p:nvPr>
            <p:ph sz="quarter" idx="14"/>
          </p:nvPr>
        </p:nvSpPr>
        <p:spPr>
          <a:xfrm>
            <a:off x="5169548" y="4810112"/>
            <a:ext cx="6591280" cy="2016553"/>
          </a:xfrm>
        </p:spPr>
        <p:txBody>
          <a:bodyPr>
            <a:normAutofit/>
          </a:bodyPr>
          <a:lstStyle/>
          <a:p>
            <a:r>
              <a:rPr lang="en-US"/>
              <a:t>About 1/3 of respondents are financially literate</a:t>
            </a:r>
          </a:p>
          <a:p>
            <a:r>
              <a:rPr lang="en-US"/>
              <a:t>The density plot illustrates that financially literate individuals seem to follow a left-skewed distribution in that there is an increasing concentration of responses in higher levels of financial well-being.</a:t>
            </a:r>
          </a:p>
        </p:txBody>
      </p:sp>
      <p:sp>
        <p:nvSpPr>
          <p:cNvPr id="4" name="Date Placeholder 3">
            <a:extLst>
              <a:ext uri="{FF2B5EF4-FFF2-40B4-BE49-F238E27FC236}">
                <a16:creationId xmlns:a16="http://schemas.microsoft.com/office/drawing/2014/main" id="{A44D049B-2D3B-C66D-C25E-EA39C16E312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D9245E7B-7F68-B176-EC8E-9C57B410EB4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rPr>
              <a:t>Sample Footer Text</a:t>
            </a:r>
          </a:p>
        </p:txBody>
      </p:sp>
      <p:sp>
        <p:nvSpPr>
          <p:cNvPr id="6" name="Slide Number Placeholder 5">
            <a:extLst>
              <a:ext uri="{FF2B5EF4-FFF2-40B4-BE49-F238E27FC236}">
                <a16:creationId xmlns:a16="http://schemas.microsoft.com/office/drawing/2014/main" id="{2DD9A5D3-3DC0-6AF6-21E9-B73A38F038C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18</a:t>
            </a:fld>
            <a:endParaRPr lang="en-US"/>
          </a:p>
        </p:txBody>
      </p:sp>
      <p:pic>
        <p:nvPicPr>
          <p:cNvPr id="9" name="Picture 8" descr="A graph of financial wellbeing composite&#10;&#10;AI-generated content may be incorrect.">
            <a:extLst>
              <a:ext uri="{FF2B5EF4-FFF2-40B4-BE49-F238E27FC236}">
                <a16:creationId xmlns:a16="http://schemas.microsoft.com/office/drawing/2014/main" id="{E35D3334-3E98-40CC-E54F-253F987C4843}"/>
              </a:ext>
            </a:extLst>
          </p:cNvPr>
          <p:cNvPicPr>
            <a:picLocks noChangeAspect="1"/>
          </p:cNvPicPr>
          <p:nvPr/>
        </p:nvPicPr>
        <p:blipFill>
          <a:blip r:embed="rId4"/>
          <a:stretch>
            <a:fillRect/>
          </a:stretch>
        </p:blipFill>
        <p:spPr>
          <a:xfrm>
            <a:off x="6421770" y="1227221"/>
            <a:ext cx="4943200" cy="3498777"/>
          </a:xfrm>
          <a:prstGeom prst="rect">
            <a:avLst/>
          </a:prstGeom>
        </p:spPr>
      </p:pic>
    </p:spTree>
    <p:extLst>
      <p:ext uri="{BB962C8B-B14F-4D97-AF65-F5344CB8AC3E}">
        <p14:creationId xmlns:p14="http://schemas.microsoft.com/office/powerpoint/2010/main" val="868818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51BFA-3D90-C69A-ECD0-ECC49BAD5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DF6AD-993D-26ED-4F8E-490AB851C99F}"/>
              </a:ext>
            </a:extLst>
          </p:cNvPr>
          <p:cNvSpPr>
            <a:spLocks noGrp="1"/>
          </p:cNvSpPr>
          <p:nvPr>
            <p:ph type="title"/>
          </p:nvPr>
        </p:nvSpPr>
        <p:spPr>
          <a:xfrm>
            <a:off x="429768" y="603504"/>
            <a:ext cx="3959910" cy="732001"/>
          </a:xfrm>
        </p:spPr>
        <p:txBody>
          <a:bodyPr vert="horz" lIns="91440" tIns="45720" rIns="91440" bIns="45720" rtlCol="0" anchor="b">
            <a:normAutofit/>
          </a:bodyPr>
          <a:lstStyle/>
          <a:p>
            <a:r>
              <a:rPr lang="en-US" sz="2700" b="0" kern="1200" cap="all" baseline="0">
                <a:latin typeface="+mj-lt"/>
                <a:ea typeface="+mj-ea"/>
                <a:cs typeface="+mj-cs"/>
              </a:rPr>
              <a:t>Baseline Modeling</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C1D465B-45D3-D833-133F-3528533FF2C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3661466" cy="4041648"/>
              </a:xfrm>
              <a:prstGeom prst="rect">
                <a:avLst/>
              </a:prstGeom>
            </p:spPr>
            <p:txBody>
              <a:bodyPr>
                <a:normAutofit/>
              </a:bodyPr>
              <a:lstStyle/>
              <a:p>
                <a:pPr>
                  <a:spcBef>
                    <a:spcPts val="2500"/>
                  </a:spcBef>
                  <a:spcAft>
                    <a:spcPts val="600"/>
                  </a:spcAft>
                </a:pPr>
                <a:r>
                  <a:rPr lang="en-US" sz="1400" b="1"/>
                  <a:t>Baseline Modeling – Weighted OLS Regression</a:t>
                </a:r>
              </a:p>
              <a:p>
                <a:pPr marL="285750" lvl="1" indent="-285750">
                  <a:spcBef>
                    <a:spcPts val="1000"/>
                  </a:spcBef>
                  <a:spcAft>
                    <a:spcPts val="600"/>
                  </a:spcAft>
                  <a:buFont typeface="Arial" panose="020B0604020202020204" pitchFamily="34" charset="0"/>
                  <a:buChar char="•"/>
                </a:pPr>
                <a:r>
                  <a:rPr lang="en-US" sz="1400"/>
                  <a:t>Overall model is statistically significant </a:t>
                </a:r>
                <a14:m>
                  <m:oMath xmlns:m="http://schemas.openxmlformats.org/officeDocument/2006/math">
                    <m:d>
                      <m:dPr>
                        <m:ctrlPr>
                          <a:rPr lang="en-US" sz="1400" i="1" dirty="0">
                            <a:latin typeface="Cambria Math" panose="02040503050406030204" pitchFamily="18" charset="0"/>
                          </a:rPr>
                        </m:ctrlPr>
                      </m:dPr>
                      <m:e>
                        <m:r>
                          <a:rPr lang="en-US" sz="1400" i="1" dirty="0">
                            <a:latin typeface="Cambria Math" panose="02040503050406030204" pitchFamily="18" charset="0"/>
                          </a:rPr>
                          <m:t>𝐹</m:t>
                        </m:r>
                        <m:r>
                          <a:rPr lang="en-US" sz="1400" i="1" dirty="0">
                            <a:latin typeface="Cambria Math" panose="02040503050406030204" pitchFamily="18" charset="0"/>
                          </a:rPr>
                          <m:t>=215.80,</m:t>
                        </m:r>
                        <m:r>
                          <a:rPr lang="en-US" sz="1400" i="1" dirty="0">
                            <a:latin typeface="Cambria Math" panose="02040503050406030204" pitchFamily="18" charset="0"/>
                          </a:rPr>
                          <m:t>𝑝</m:t>
                        </m:r>
                        <m:r>
                          <a:rPr lang="en-US" sz="1400" i="1" dirty="0">
                            <a:latin typeface="Cambria Math" panose="02040503050406030204" pitchFamily="18" charset="0"/>
                          </a:rPr>
                          <m:t>&lt;0.01</m:t>
                        </m:r>
                      </m:e>
                    </m:d>
                  </m:oMath>
                </a14:m>
                <a:endParaRPr lang="en-US" sz="1400" i="1">
                  <a:latin typeface="Cambria Math" panose="02040503050406030204" pitchFamily="18" charset="0"/>
                </a:endParaRPr>
              </a:p>
              <a:p>
                <a:pPr marL="285750" lvl="1" indent="-285750">
                  <a:spcBef>
                    <a:spcPts val="1000"/>
                  </a:spcBef>
                  <a:spcAft>
                    <a:spcPts val="600"/>
                  </a:spcAft>
                  <a:buFont typeface="Arial" panose="020B0604020202020204" pitchFamily="34" charset="0"/>
                  <a:buChar char="•"/>
                </a:pPr>
                <a:r>
                  <a:rPr lang="en-US" sz="1400"/>
                  <a:t>The adjusted </a:t>
                </a:r>
                <a14:m>
                  <m:oMath xmlns:m="http://schemas.openxmlformats.org/officeDocument/2006/math">
                    <m:sSup>
                      <m:sSupPr>
                        <m:ctrlPr>
                          <a:rPr lang="en-US" sz="1400" i="1" dirty="0" smtClean="0">
                            <a:latin typeface="Cambria Math" panose="02040503050406030204" pitchFamily="18" charset="0"/>
                          </a:rPr>
                        </m:ctrlPr>
                      </m:sSupPr>
                      <m:e>
                        <m:r>
                          <a:rPr lang="en-US" sz="1400" i="1" dirty="0" smtClean="0">
                            <a:latin typeface="Cambria Math" panose="02040503050406030204" pitchFamily="18" charset="0"/>
                          </a:rPr>
                          <m:t>𝑅</m:t>
                        </m:r>
                      </m:e>
                      <m:sup>
                        <m:r>
                          <a:rPr lang="en-US" sz="1400" i="1" dirty="0" smtClean="0">
                            <a:latin typeface="Cambria Math" panose="02040503050406030204" pitchFamily="18" charset="0"/>
                          </a:rPr>
                          <m:t>2</m:t>
                        </m:r>
                      </m:sup>
                    </m:sSup>
                  </m:oMath>
                </a14:m>
                <a:r>
                  <a:rPr lang="en-US" sz="1400"/>
                  <a:t>of our model is </a:t>
                </a:r>
                <a14:m>
                  <m:oMath xmlns:m="http://schemas.openxmlformats.org/officeDocument/2006/math">
                    <m:r>
                      <a:rPr lang="en-US" sz="1400" i="1" dirty="0" smtClean="0">
                        <a:latin typeface="Cambria Math" panose="02040503050406030204" pitchFamily="18" charset="0"/>
                      </a:rPr>
                      <m:t>0.48</m:t>
                    </m:r>
                  </m:oMath>
                </a14:m>
                <a:endParaRPr lang="en-US" sz="1400"/>
              </a:p>
              <a:p>
                <a:pPr marL="285750" lvl="1" indent="-285750">
                  <a:spcBef>
                    <a:spcPts val="1000"/>
                  </a:spcBef>
                  <a:spcAft>
                    <a:spcPts val="600"/>
                  </a:spcAft>
                  <a:buFont typeface="Arial" panose="020B0604020202020204" pitchFamily="34" charset="0"/>
                  <a:buChar char="•"/>
                </a:pPr>
                <a:r>
                  <a:rPr lang="en-US" sz="1400"/>
                  <a:t>“literate” is statistically significant </a:t>
                </a:r>
                <a14:m>
                  <m:oMath xmlns:m="http://schemas.openxmlformats.org/officeDocument/2006/math">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𝑡</m:t>
                        </m:r>
                        <m:r>
                          <a:rPr lang="en-US" sz="1400" i="1" dirty="0" smtClean="0">
                            <a:latin typeface="Cambria Math" panose="02040503050406030204" pitchFamily="18" charset="0"/>
                          </a:rPr>
                          <m:t>=2.233,</m:t>
                        </m:r>
                        <m:r>
                          <a:rPr lang="en-US" sz="1400" i="1" dirty="0" smtClean="0">
                            <a:latin typeface="Cambria Math" panose="02040503050406030204" pitchFamily="18" charset="0"/>
                          </a:rPr>
                          <m:t>𝑝</m:t>
                        </m:r>
                        <m:r>
                          <a:rPr lang="en-US" sz="1400" i="1" dirty="0" smtClean="0">
                            <a:latin typeface="Cambria Math" panose="02040503050406030204" pitchFamily="18" charset="0"/>
                          </a:rPr>
                          <m:t>&lt;0.05</m:t>
                        </m:r>
                      </m:e>
                    </m:d>
                  </m:oMath>
                </a14:m>
                <a:endParaRPr lang="en-US" sz="1400"/>
              </a:p>
              <a:p>
                <a:pPr marL="285750" lvl="1" indent="-285750">
                  <a:spcBef>
                    <a:spcPts val="1000"/>
                  </a:spcBef>
                  <a:spcAft>
                    <a:spcPts val="600"/>
                  </a:spcAft>
                  <a:buFont typeface="Arial" panose="020B0604020202020204" pitchFamily="34" charset="0"/>
                  <a:buChar char="•"/>
                </a:pPr>
                <a:r>
                  <a:rPr lang="en-US" sz="1400"/>
                  <a:t>On average, after controlling for all other variables, being financially literate is associated with a 0.0283 unit increase in financial well-being.</a:t>
                </a:r>
              </a:p>
              <a:p>
                <a:pPr marL="285750" lvl="1" indent="-285750">
                  <a:spcBef>
                    <a:spcPts val="1000"/>
                  </a:spcBef>
                  <a:spcAft>
                    <a:spcPts val="600"/>
                  </a:spcAft>
                  <a:buFont typeface="Arial" panose="020B0604020202020204" pitchFamily="34" charset="0"/>
                  <a:buChar char="•"/>
                </a:pPr>
                <a:endParaRPr lang="en-US" sz="1400"/>
              </a:p>
            </p:txBody>
          </p:sp>
        </mc:Choice>
        <mc:Fallback>
          <p:sp>
            <p:nvSpPr>
              <p:cNvPr id="8" name="TextBox 7">
                <a:extLst>
                  <a:ext uri="{FF2B5EF4-FFF2-40B4-BE49-F238E27FC236}">
                    <a16:creationId xmlns:a16="http://schemas.microsoft.com/office/drawing/2014/main" id="{FC1D465B-45D3-D833-133F-3528533FF2C6}"/>
                  </a:ext>
                </a:extLst>
              </p:cNvPr>
              <p:cNvSpPr txBox="1">
                <a:spLocks noRot="1" noChangeAspect="1" noMove="1" noResize="1" noEditPoints="1" noAdjustHandles="1" noChangeArrowheads="1" noChangeShapeType="1" noTextEdit="1"/>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3661466" cy="4041648"/>
              </a:xfrm>
              <a:prstGeom prst="rect">
                <a:avLst/>
              </a:prstGeom>
              <a:blipFill>
                <a:blip r:embed="rId3"/>
                <a:stretch>
                  <a:fillRect l="-333" t="-3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C85C527-E1FA-3107-7FF0-AA197E06FAE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7376A892-7AFE-32C8-DDF3-3E1ED155A24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BA07B657-F819-30C3-2063-EB69659636D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19</a:t>
            </a:fld>
            <a:endParaRPr lang="en-US"/>
          </a:p>
        </p:txBody>
      </p:sp>
      <p:pic>
        <p:nvPicPr>
          <p:cNvPr id="9" name="Picture 8" descr="A screenshot of a computer&#10;&#10;AI-generated content may be incorrect.">
            <a:extLst>
              <a:ext uri="{FF2B5EF4-FFF2-40B4-BE49-F238E27FC236}">
                <a16:creationId xmlns:a16="http://schemas.microsoft.com/office/drawing/2014/main" id="{2F5CA2B6-2336-2907-EA1F-50206441C658}"/>
              </a:ext>
            </a:extLst>
          </p:cNvPr>
          <p:cNvPicPr>
            <a:picLocks noChangeAspect="1"/>
          </p:cNvPicPr>
          <p:nvPr/>
        </p:nvPicPr>
        <p:blipFill>
          <a:blip r:embed="rId4"/>
          <a:stretch>
            <a:fillRect/>
          </a:stretch>
        </p:blipFill>
        <p:spPr>
          <a:xfrm>
            <a:off x="4389678" y="707199"/>
            <a:ext cx="7715953" cy="4269576"/>
          </a:xfrm>
          <a:prstGeom prst="rect">
            <a:avLst/>
          </a:prstGeom>
        </p:spPr>
      </p:pic>
      <p:sp>
        <p:nvSpPr>
          <p:cNvPr id="12" name="Rectangle 11">
            <a:extLst>
              <a:ext uri="{FF2B5EF4-FFF2-40B4-BE49-F238E27FC236}">
                <a16:creationId xmlns:a16="http://schemas.microsoft.com/office/drawing/2014/main" id="{02E06D2F-42BF-E291-18CF-1084541F1ADC}"/>
              </a:ext>
            </a:extLst>
          </p:cNvPr>
          <p:cNvSpPr/>
          <p:nvPr/>
        </p:nvSpPr>
        <p:spPr>
          <a:xfrm>
            <a:off x="4461187" y="2779295"/>
            <a:ext cx="7567415" cy="10530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159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711A-1601-987F-82FA-AAFBB54B884A}"/>
              </a:ext>
            </a:extLst>
          </p:cNvPr>
          <p:cNvSpPr>
            <a:spLocks noGrp="1"/>
          </p:cNvSpPr>
          <p:nvPr>
            <p:ph type="title"/>
          </p:nvPr>
        </p:nvSpPr>
        <p:spPr>
          <a:xfrm>
            <a:off x="429768" y="411480"/>
            <a:ext cx="11045952" cy="1828800"/>
          </a:xfrm>
        </p:spPr>
        <p:txBody>
          <a:bodyPr anchor="t">
            <a:normAutofit/>
          </a:bodyPr>
          <a:lstStyle/>
          <a:p>
            <a:r>
              <a:rPr lang="en-US"/>
              <a:t>Agenda Items</a:t>
            </a:r>
          </a:p>
        </p:txBody>
      </p:sp>
      <p:sp>
        <p:nvSpPr>
          <p:cNvPr id="3" name="Content Placeholder 2">
            <a:extLst>
              <a:ext uri="{FF2B5EF4-FFF2-40B4-BE49-F238E27FC236}">
                <a16:creationId xmlns:a16="http://schemas.microsoft.com/office/drawing/2014/main" id="{A6B99257-1619-3B13-0588-E6F84E741F32}"/>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Introduction to the Challenge and Application Area</a:t>
            </a:r>
          </a:p>
          <a:p>
            <a:pPr>
              <a:buFont typeface="Arial" panose="020B0604020202020204" pitchFamily="34" charset="0"/>
              <a:buChar char="•"/>
            </a:pPr>
            <a:r>
              <a:t>Societal Impact and Actionable Use Cases</a:t>
            </a:r>
          </a:p>
          <a:p>
            <a:pPr>
              <a:buFont typeface="Arial" panose="020B0604020202020204" pitchFamily="34" charset="0"/>
              <a:buChar char="•"/>
            </a:pPr>
            <a:r>
              <a:t>Machine Learning Approach to Causal Inference</a:t>
            </a:r>
          </a:p>
          <a:p>
            <a:pPr>
              <a:buFont typeface="Arial" panose="020B0604020202020204" pitchFamily="34" charset="0"/>
              <a:buChar char="•"/>
            </a:pPr>
            <a:r>
              <a:rPr lang="en-US"/>
              <a:t>Introduction to the data and baseline modeling</a:t>
            </a:r>
          </a:p>
          <a:p>
            <a:pPr>
              <a:buFont typeface="Arial" panose="020B0604020202020204" pitchFamily="34" charset="0"/>
              <a:buChar char="•"/>
            </a:pPr>
            <a:r>
              <a:t>Casual Inference results and interpretation</a:t>
            </a:r>
            <a:endParaRPr lang="en-US"/>
          </a:p>
        </p:txBody>
      </p:sp>
      <p:sp>
        <p:nvSpPr>
          <p:cNvPr id="4" name="Date Placeholder 3">
            <a:extLst>
              <a:ext uri="{FF2B5EF4-FFF2-40B4-BE49-F238E27FC236}">
                <a16:creationId xmlns:a16="http://schemas.microsoft.com/office/drawing/2014/main" id="{719D3986-3493-634C-2F3E-98C32BC6D6CF}"/>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281FBAD8-CB48-AEA6-3014-D714BAE2B51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2310AE5-A6E9-BEEB-9D0A-F079DA1DFF84}"/>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1718315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55B8-D75E-497D-BA48-BFB46CB84E25}"/>
              </a:ext>
            </a:extLst>
          </p:cNvPr>
          <p:cNvSpPr>
            <a:spLocks noGrp="1"/>
          </p:cNvSpPr>
          <p:nvPr>
            <p:ph type="title"/>
          </p:nvPr>
        </p:nvSpPr>
        <p:spPr/>
        <p:txBody>
          <a:bodyPr/>
          <a:lstStyle/>
          <a:p>
            <a:r>
              <a:rPr lang="en-US"/>
              <a:t>Casual Inference</a:t>
            </a:r>
          </a:p>
        </p:txBody>
      </p:sp>
      <p:sp>
        <p:nvSpPr>
          <p:cNvPr id="3" name="Text Placeholder 2">
            <a:extLst>
              <a:ext uri="{FF2B5EF4-FFF2-40B4-BE49-F238E27FC236}">
                <a16:creationId xmlns:a16="http://schemas.microsoft.com/office/drawing/2014/main" id="{998BF8CD-D7B5-4AA0-3055-0C1FA053209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D8A7376-5E21-48CA-408B-01E4F1139E31}"/>
              </a:ext>
            </a:extLst>
          </p:cNvPr>
          <p:cNvSpPr>
            <a:spLocks noGrp="1"/>
          </p:cNvSpPr>
          <p:nvPr>
            <p:ph type="dt" sz="half" idx="10"/>
          </p:nvPr>
        </p:nvSpPr>
        <p:spPr/>
        <p:txBody>
          <a:bodyPr/>
          <a:lstStyle/>
          <a:p>
            <a:fld id="{26233410-150A-4A72-BF63-6D3ACBC30148}" type="datetime1">
              <a:rPr lang="en-US" smtClean="0"/>
              <a:t>12/8/2025</a:t>
            </a:fld>
            <a:endParaRPr lang="en-US"/>
          </a:p>
        </p:txBody>
      </p:sp>
      <p:sp>
        <p:nvSpPr>
          <p:cNvPr id="5" name="Footer Placeholder 4">
            <a:extLst>
              <a:ext uri="{FF2B5EF4-FFF2-40B4-BE49-F238E27FC236}">
                <a16:creationId xmlns:a16="http://schemas.microsoft.com/office/drawing/2014/main" id="{E6851F84-BCA8-52A9-D8BC-3BC8E5B6A2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C299698-11ED-EF28-B50B-0FDF52CE4439}"/>
              </a:ext>
            </a:extLst>
          </p:cNvPr>
          <p:cNvSpPr>
            <a:spLocks noGrp="1"/>
          </p:cNvSpPr>
          <p:nvPr>
            <p:ph type="sldNum" sz="quarter" idx="12"/>
          </p:nvPr>
        </p:nvSpPr>
        <p:spPr/>
        <p:txBody>
          <a:bodyPr/>
          <a:lstStyle/>
          <a:p>
            <a:fld id="{84C450F2-3BB4-4AE4-8A35-A9D7AEA4C850}" type="slidenum">
              <a:rPr lang="en-US" smtClean="0"/>
              <a:t>20</a:t>
            </a:fld>
            <a:endParaRPr lang="en-US"/>
          </a:p>
        </p:txBody>
      </p:sp>
    </p:spTree>
    <p:extLst>
      <p:ext uri="{BB962C8B-B14F-4D97-AF65-F5344CB8AC3E}">
        <p14:creationId xmlns:p14="http://schemas.microsoft.com/office/powerpoint/2010/main" val="4197178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5EF6-539B-753C-2DF5-18B0D76E825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Approach to Measuring Impact Using Causal Inference</a:t>
            </a:r>
          </a:p>
        </p:txBody>
      </p:sp>
      <p:sp>
        <p:nvSpPr>
          <p:cNvPr id="8" name="TextBox 7">
            <a:extLst>
              <a:ext uri="{FF2B5EF4-FFF2-40B4-BE49-F238E27FC236}">
                <a16:creationId xmlns:a16="http://schemas.microsoft.com/office/drawing/2014/main" id="{7AD9AB04-7A3A-4BF2-840F-6FA0915F7A6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339070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100" b="1"/>
              <a:t>Estimating Treatment Effect</a:t>
            </a:r>
          </a:p>
          <a:p>
            <a:pPr marL="0" lvl="1" indent="0">
              <a:lnSpc>
                <a:spcPct val="90000"/>
              </a:lnSpc>
              <a:spcBef>
                <a:spcPts val="1000"/>
              </a:spcBef>
              <a:spcAft>
                <a:spcPts val="600"/>
              </a:spcAft>
              <a:buFont typeface="Arial" panose="020B0604020202020204" pitchFamily="34" charset="0"/>
              <a:buNone/>
            </a:pPr>
            <a:r>
              <a:rPr lang="en-US" sz="1100"/>
              <a:t>Our method calculates the average treatment effect of financial literacy on wellbeing to measure impact precisely.</a:t>
            </a:r>
          </a:p>
          <a:p>
            <a:pPr marL="0" indent="0">
              <a:lnSpc>
                <a:spcPct val="90000"/>
              </a:lnSpc>
              <a:spcBef>
                <a:spcPts val="2500"/>
              </a:spcBef>
              <a:spcAft>
                <a:spcPts val="600"/>
              </a:spcAft>
              <a:buFont typeface="Arial" panose="020B0604020202020204" pitchFamily="34" charset="0"/>
              <a:buNone/>
            </a:pPr>
            <a:r>
              <a:rPr lang="en-US" sz="1100" b="1"/>
              <a:t>Controlling Confounders</a:t>
            </a:r>
          </a:p>
          <a:p>
            <a:pPr marL="0" lvl="1" indent="0">
              <a:lnSpc>
                <a:spcPct val="90000"/>
              </a:lnSpc>
              <a:spcBef>
                <a:spcPts val="1000"/>
              </a:spcBef>
              <a:spcAft>
                <a:spcPts val="600"/>
              </a:spcAft>
              <a:buFont typeface="Arial" panose="020B0604020202020204" pitchFamily="34" charset="0"/>
              <a:buNone/>
            </a:pPr>
            <a:r>
              <a:rPr lang="en-US" sz="1100"/>
              <a:t>We control for confounders to isolate the true causal relationship between financial literacy and wellbeing.</a:t>
            </a:r>
          </a:p>
          <a:p>
            <a:pPr marL="0" indent="0">
              <a:lnSpc>
                <a:spcPct val="90000"/>
              </a:lnSpc>
              <a:spcBef>
                <a:spcPts val="2500"/>
              </a:spcBef>
              <a:spcAft>
                <a:spcPts val="600"/>
              </a:spcAft>
              <a:buFont typeface="Arial" panose="020B0604020202020204" pitchFamily="34" charset="0"/>
              <a:buNone/>
            </a:pPr>
            <a:r>
              <a:rPr lang="en-US" sz="1100" b="1"/>
              <a:t>Ensuring Robustness and Validity</a:t>
            </a:r>
          </a:p>
          <a:p>
            <a:pPr marL="0" lvl="1" indent="0">
              <a:lnSpc>
                <a:spcPct val="90000"/>
              </a:lnSpc>
              <a:spcBef>
                <a:spcPts val="1000"/>
              </a:spcBef>
              <a:spcAft>
                <a:spcPts val="600"/>
              </a:spcAft>
              <a:buFont typeface="Arial" panose="020B0604020202020204" pitchFamily="34" charset="0"/>
              <a:buNone/>
            </a:pPr>
            <a:r>
              <a:rPr lang="en-US" sz="1100"/>
              <a:t>Robustness checks and validation techniques ensure the reliability of causal conclusions.</a:t>
            </a:r>
          </a:p>
        </p:txBody>
      </p:sp>
      <p:sp>
        <p:nvSpPr>
          <p:cNvPr id="4" name="Date Placeholder 3">
            <a:extLst>
              <a:ext uri="{FF2B5EF4-FFF2-40B4-BE49-F238E27FC236}">
                <a16:creationId xmlns:a16="http://schemas.microsoft.com/office/drawing/2014/main" id="{97BEB670-E5C5-DA70-B51F-EE89282A85A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BD9ED242-76F9-CFB3-C140-F81EEE727698}"/>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333D3DA-62AF-FB4E-A482-8817D57651A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21</a:t>
            </a:fld>
            <a:endParaRPr lang="en-US"/>
          </a:p>
        </p:txBody>
      </p:sp>
      <p:pic>
        <p:nvPicPr>
          <p:cNvPr id="10" name="Picture Placeholder 9">
            <a:extLst>
              <a:ext uri="{FF2B5EF4-FFF2-40B4-BE49-F238E27FC236}">
                <a16:creationId xmlns:a16="http://schemas.microsoft.com/office/drawing/2014/main" id="{7062BB53-855B-B1C9-75BF-DED0E2F4C4CC}"/>
              </a:ext>
            </a:extLst>
          </p:cNvPr>
          <p:cNvPicPr>
            <a:picLocks noGrp="1" noChangeAspect="1"/>
          </p:cNvPicPr>
          <p:nvPr>
            <p:ph type="pic" sz="quarter" idx="15"/>
          </p:nvPr>
        </p:nvPicPr>
        <p:blipFill>
          <a:blip r:embed="rId3"/>
          <a:srcRect l="5089" r="5089"/>
          <a:stretch>
            <a:fillRect/>
          </a:stretch>
        </p:blipFill>
        <p:spPr>
          <a:prstGeom prst="rect">
            <a:avLst/>
          </a:prstGeom>
        </p:spPr>
      </p:pic>
    </p:spTree>
    <p:extLst>
      <p:ext uri="{BB962C8B-B14F-4D97-AF65-F5344CB8AC3E}">
        <p14:creationId xmlns:p14="http://schemas.microsoft.com/office/powerpoint/2010/main" val="133033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BAE8-BEF9-735C-AF2B-E806A2AE637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Key Findings: Strength of Causal Relationship</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E16CF12-64F6-4284-9100-9091519C830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3536654"/>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No Causal Effects</a:t>
                </a:r>
              </a:p>
              <a:p>
                <a:r>
                  <a:rPr lang="en-US" sz="1400"/>
                  <a:t>After accounting for all covariates, there is virtually no causal impact caused by financial literacy on financial well-being.</a:t>
                </a:r>
              </a:p>
              <a:p>
                <a:pPr marL="0" indent="0">
                  <a:lnSpc>
                    <a:spcPct val="90000"/>
                  </a:lnSpc>
                  <a:spcBef>
                    <a:spcPts val="2500"/>
                  </a:spcBef>
                  <a:spcAft>
                    <a:spcPts val="600"/>
                  </a:spcAft>
                  <a:buFont typeface="Arial" panose="020B0604020202020204" pitchFamily="34" charset="0"/>
                  <a:buNone/>
                </a:pPr>
                <a:r>
                  <a:rPr lang="en-US" sz="1400" b="1"/>
                  <a:t>No Significant ATE</a:t>
                </a:r>
              </a:p>
              <a:p>
                <a:pPr marL="285750" lvl="1" indent="-285750">
                  <a:lnSpc>
                    <a:spcPct val="90000"/>
                  </a:lnSpc>
                  <a:spcBef>
                    <a:spcPts val="1000"/>
                  </a:spcBef>
                  <a:spcAft>
                    <a:spcPts val="600"/>
                  </a:spcAft>
                  <a:buFont typeface="Arial" panose="020B0604020202020204" pitchFamily="34" charset="0"/>
                  <a:buChar char="•"/>
                </a:pPr>
                <a:r>
                  <a:rPr lang="en-US" sz="1400"/>
                  <a:t>The average treatment effect is -</a:t>
                </a:r>
                <a14:m>
                  <m:oMath xmlns:m="http://schemas.openxmlformats.org/officeDocument/2006/math">
                    <m:r>
                      <a:rPr lang="en-US" sz="1400" i="1" dirty="0" smtClean="0">
                        <a:latin typeface="Cambria Math" panose="02040503050406030204" pitchFamily="18" charset="0"/>
                      </a:rPr>
                      <m:t>0.001</m:t>
                    </m:r>
                  </m:oMath>
                </a14:m>
                <a:r>
                  <a:rPr lang="en-US" sz="1400"/>
                  <a:t> with a </a:t>
                </a:r>
                <a14:m>
                  <m:oMath xmlns:m="http://schemas.openxmlformats.org/officeDocument/2006/math">
                    <m:r>
                      <a:rPr lang="en-US" sz="1400" i="1" dirty="0" smtClean="0">
                        <a:latin typeface="Cambria Math" panose="02040503050406030204" pitchFamily="18" charset="0"/>
                      </a:rPr>
                      <m:t>95% </m:t>
                    </m:r>
                  </m:oMath>
                </a14:m>
                <a:r>
                  <a:rPr lang="en-US" sz="1400"/>
                  <a:t>confidence interval of </a:t>
                </a:r>
                <a14:m>
                  <m:oMath xmlns:m="http://schemas.openxmlformats.org/officeDocument/2006/math">
                    <m:d>
                      <m:dPr>
                        <m:begChr m:val="["/>
                        <m:endChr m:val="]"/>
                        <m:ctrlPr>
                          <a:rPr lang="en-US" sz="1400" i="1" dirty="0" smtClean="0">
                            <a:latin typeface="Cambria Math" panose="02040503050406030204" pitchFamily="18" charset="0"/>
                          </a:rPr>
                        </m:ctrlPr>
                      </m:dPr>
                      <m:e>
                        <m:r>
                          <a:rPr lang="en-US" sz="1400" i="1" dirty="0" smtClean="0">
                            <a:latin typeface="Cambria Math" panose="02040503050406030204" pitchFamily="18" charset="0"/>
                          </a:rPr>
                          <m:t>−0.035, 0.034</m:t>
                        </m:r>
                      </m:e>
                    </m:d>
                  </m:oMath>
                </a14:m>
                <a:endParaRPr lang="en-US" sz="1400" i="1">
                  <a:latin typeface="Cambria Math" panose="02040503050406030204" pitchFamily="18" charset="0"/>
                </a:endParaRPr>
              </a:p>
              <a:p>
                <a:pPr marL="285750" lvl="1" indent="-285750">
                  <a:lnSpc>
                    <a:spcPct val="90000"/>
                  </a:lnSpc>
                  <a:spcBef>
                    <a:spcPts val="1000"/>
                  </a:spcBef>
                  <a:spcAft>
                    <a:spcPts val="600"/>
                  </a:spcAft>
                  <a:buFont typeface="Arial" panose="020B0604020202020204" pitchFamily="34" charset="0"/>
                  <a:buChar char="•"/>
                </a:pPr>
                <a:r>
                  <a:rPr lang="en-US" sz="1400"/>
                  <a:t> The confidence interval includes 0, thus the estimated average treatment effect is not statistically different from zero</a:t>
                </a:r>
              </a:p>
            </p:txBody>
          </p:sp>
        </mc:Choice>
        <mc:Fallback>
          <p:sp>
            <p:nvSpPr>
              <p:cNvPr id="8" name="TextBox 7">
                <a:extLst>
                  <a:ext uri="{FF2B5EF4-FFF2-40B4-BE49-F238E27FC236}">
                    <a16:creationId xmlns:a16="http://schemas.microsoft.com/office/drawing/2014/main" id="{9E16CF12-64F6-4284-9100-9091519C8309}"/>
                  </a:ext>
                </a:extLst>
              </p:cNvPr>
              <p:cNvSpPr txBox="1">
                <a:spLocks noRot="1" noChangeAspect="1" noMove="1" noResize="1" noEditPoints="1" noAdjustHandles="1" noChangeArrowheads="1" noChangeShapeType="1" noTextEdit="1"/>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3536654"/>
              </a:xfrm>
              <a:prstGeom prst="rect">
                <a:avLst/>
              </a:prstGeom>
              <a:blipFill>
                <a:blip r:embed="rId3"/>
                <a:stretch>
                  <a:fillRect l="-559" t="-862" r="-3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4349AC7-C606-499B-CEEF-4028914E39F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2111C3A7-7A4E-7EF6-57AD-63DE0586720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CEBC9849-39FC-CAA2-0D97-12CD7E0FF66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22</a:t>
            </a:fld>
            <a:endParaRPr lang="en-US"/>
          </a:p>
        </p:txBody>
      </p:sp>
      <p:pic>
        <p:nvPicPr>
          <p:cNvPr id="14" name="Picture 13">
            <a:extLst>
              <a:ext uri="{FF2B5EF4-FFF2-40B4-BE49-F238E27FC236}">
                <a16:creationId xmlns:a16="http://schemas.microsoft.com/office/drawing/2014/main" id="{15DD493B-511A-0031-D153-B6FA60EAF7C0}"/>
              </a:ext>
            </a:extLst>
          </p:cNvPr>
          <p:cNvPicPr>
            <a:picLocks noChangeAspect="1"/>
          </p:cNvPicPr>
          <p:nvPr/>
        </p:nvPicPr>
        <p:blipFill>
          <a:blip r:embed="rId4"/>
          <a:stretch>
            <a:fillRect/>
          </a:stretch>
        </p:blipFill>
        <p:spPr>
          <a:xfrm>
            <a:off x="0" y="544005"/>
            <a:ext cx="7456602" cy="5562600"/>
          </a:xfrm>
          <a:prstGeom prst="rect">
            <a:avLst/>
          </a:prstGeom>
        </p:spPr>
      </p:pic>
    </p:spTree>
    <p:extLst>
      <p:ext uri="{BB962C8B-B14F-4D97-AF65-F5344CB8AC3E}">
        <p14:creationId xmlns:p14="http://schemas.microsoft.com/office/powerpoint/2010/main" val="352061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AACC-171E-DAAA-41E1-683997C0DE0C}"/>
              </a:ext>
            </a:extLst>
          </p:cNvPr>
          <p:cNvSpPr>
            <a:spLocks noGrp="1"/>
          </p:cNvSpPr>
          <p:nvPr>
            <p:ph type="title"/>
          </p:nvPr>
        </p:nvSpPr>
        <p:spPr>
          <a:xfrm>
            <a:off x="8374879" y="174019"/>
            <a:ext cx="3273552" cy="1947672"/>
          </a:xfrm>
        </p:spPr>
        <p:txBody>
          <a:bodyPr vert="horz" lIns="91440" tIns="45720" rIns="91440" bIns="45720" rtlCol="0" anchor="b">
            <a:normAutofit/>
          </a:bodyPr>
          <a:lstStyle/>
          <a:p>
            <a:r>
              <a:rPr lang="en-US" sz="2700" b="0" kern="1200" cap="all" baseline="0">
                <a:latin typeface="+mj-lt"/>
                <a:ea typeface="+mj-ea"/>
                <a:cs typeface="+mj-cs"/>
              </a:rPr>
              <a:t>Interpretation for Decision-Making</a:t>
            </a:r>
          </a:p>
        </p:txBody>
      </p:sp>
      <p:pic>
        <p:nvPicPr>
          <p:cNvPr id="7" name="Content Placeholder 6" descr="Marketing Graph Statistics Digital Analysis Finance Concept">
            <a:extLst>
              <a:ext uri="{FF2B5EF4-FFF2-40B4-BE49-F238E27FC236}">
                <a16:creationId xmlns:a16="http://schemas.microsoft.com/office/drawing/2014/main" id="{5558E152-C889-425C-A121-1BB8FCEACBFD}"/>
              </a:ext>
            </a:extLst>
          </p:cNvPr>
          <p:cNvPicPr>
            <a:picLocks noGrp="1" noChangeAspect="1"/>
          </p:cNvPicPr>
          <p:nvPr>
            <p:ph type="pic" sz="quarter" idx="15"/>
          </p:nvPr>
        </p:nvPicPr>
        <p:blipFill>
          <a:blip r:embed="rId3"/>
          <a:srcRect l="15230" r="409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B0C79289-BA42-4D54-8BA3-A9B0B1D2605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82652" y="2279683"/>
            <a:ext cx="3273552" cy="4319079"/>
          </a:xfrm>
          <a:prstGeom prst="rect">
            <a:avLst/>
          </a:prstGeom>
        </p:spPr>
        <p:txBody>
          <a:bodyPr>
            <a:noAutofit/>
          </a:bodyPr>
          <a:lstStyle/>
          <a:p>
            <a:pPr marL="0" indent="0">
              <a:lnSpc>
                <a:spcPct val="90000"/>
              </a:lnSpc>
              <a:spcBef>
                <a:spcPts val="2500"/>
              </a:spcBef>
              <a:spcAft>
                <a:spcPts val="600"/>
              </a:spcAft>
              <a:buFont typeface="Arial" panose="020B0604020202020204" pitchFamily="34" charset="0"/>
              <a:buNone/>
            </a:pPr>
            <a:r>
              <a:rPr lang="en-US" sz="1000" b="1"/>
              <a:t>Insights From Modeling</a:t>
            </a:r>
          </a:p>
          <a:p>
            <a:pPr marL="0" lvl="1">
              <a:lnSpc>
                <a:spcPct val="90000"/>
              </a:lnSpc>
              <a:spcBef>
                <a:spcPts val="1000"/>
              </a:spcBef>
              <a:spcAft>
                <a:spcPts val="600"/>
              </a:spcAft>
            </a:pPr>
            <a:r>
              <a:rPr lang="en-US" sz="1050"/>
              <a:t>Financial literacy likely plays a pivotal role in financial well-being, although other factors may have to be considered</a:t>
            </a:r>
            <a:r>
              <a:rPr lang="en-US" sz="600"/>
              <a:t>.</a:t>
            </a:r>
          </a:p>
          <a:p>
            <a:pPr marL="0" lvl="1">
              <a:lnSpc>
                <a:spcPct val="90000"/>
              </a:lnSpc>
              <a:spcBef>
                <a:spcPts val="1000"/>
              </a:spcBef>
              <a:spcAft>
                <a:spcPts val="600"/>
              </a:spcAft>
            </a:pPr>
            <a:r>
              <a:rPr lang="en-US" sz="1050"/>
              <a:t>Our </a:t>
            </a:r>
            <a:r>
              <a:rPr lang="en-US" sz="1100"/>
              <a:t>causal analysis suggests that financial literacy likely does not have a causal effect on financial well-being</a:t>
            </a:r>
            <a:endParaRPr lang="en-US" sz="600"/>
          </a:p>
          <a:p>
            <a:pPr marL="0" indent="0">
              <a:lnSpc>
                <a:spcPct val="90000"/>
              </a:lnSpc>
              <a:spcBef>
                <a:spcPts val="2500"/>
              </a:spcBef>
              <a:spcAft>
                <a:spcPts val="600"/>
              </a:spcAft>
              <a:buFont typeface="Arial" panose="020B0604020202020204" pitchFamily="34" charset="0"/>
              <a:buNone/>
            </a:pPr>
            <a:r>
              <a:rPr lang="en-US" sz="1000" b="1"/>
              <a:t>Other Influential Factors on Financial Well-being – Financial Confidence</a:t>
            </a:r>
          </a:p>
          <a:p>
            <a:pPr marL="0" lvl="1" indent="0">
              <a:lnSpc>
                <a:spcPct val="90000"/>
              </a:lnSpc>
              <a:spcBef>
                <a:spcPts val="1000"/>
              </a:spcBef>
              <a:spcAft>
                <a:spcPts val="600"/>
              </a:spcAft>
              <a:buFont typeface="Arial" panose="020B0604020202020204" pitchFamily="34" charset="0"/>
              <a:buNone/>
            </a:pPr>
            <a:r>
              <a:rPr lang="en-US" sz="1050"/>
              <a:t>Recent research by Muhammad Sajid and others found a strong positive impact of financial literacy and financial confidence on financial well-being with the moderating effect of financial behaviors </a:t>
            </a:r>
          </a:p>
        </p:txBody>
      </p:sp>
      <p:sp>
        <p:nvSpPr>
          <p:cNvPr id="4" name="Date Placeholder 3">
            <a:extLst>
              <a:ext uri="{FF2B5EF4-FFF2-40B4-BE49-F238E27FC236}">
                <a16:creationId xmlns:a16="http://schemas.microsoft.com/office/drawing/2014/main" id="{6ADDDF71-2753-5D12-0E36-26946710C84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B82BC2E1-56E3-A9E0-09F8-3630EC017E7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91C6FD9C-9B15-8EA1-CDD2-7A701F51250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23</a:t>
            </a:fld>
            <a:endParaRPr lang="en-US"/>
          </a:p>
        </p:txBody>
      </p:sp>
    </p:spTree>
    <p:extLst>
      <p:ext uri="{BB962C8B-B14F-4D97-AF65-F5344CB8AC3E}">
        <p14:creationId xmlns:p14="http://schemas.microsoft.com/office/powerpoint/2010/main" val="674553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58EF-83E1-7398-41BD-7BAA4CB31208}"/>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10" name="Content Placeholder 2">
            <a:extLst>
              <a:ext uri="{FF2B5EF4-FFF2-40B4-BE49-F238E27FC236}">
                <a16:creationId xmlns:a16="http://schemas.microsoft.com/office/drawing/2014/main" id="{D01B5A61-A1E7-D6DA-C9CC-D94E43A51839}"/>
              </a:ext>
            </a:extLst>
          </p:cNvPr>
          <p:cNvGraphicFramePr>
            <a:graphicFrameLocks noGrp="1"/>
          </p:cNvGraphicFramePr>
          <p:nvPr>
            <p:ph sz="quarter" idx="13"/>
            <p:extLst>
              <p:ext uri="{D42A27DB-BD31-4B8C-83A1-F6EECF244321}">
                <p14:modId xmlns:p14="http://schemas.microsoft.com/office/powerpoint/2010/main" val="257085985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71BD33FD-54F1-B774-0784-5233AB46DC26}"/>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A3AFAA2B-A342-5996-CBD1-0DB22B2BCDC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E546F46-AF5A-BFF6-1827-299D80759F8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24</a:t>
            </a:fld>
            <a:endParaRPr lang="en-US"/>
          </a:p>
        </p:txBody>
      </p:sp>
    </p:spTree>
    <p:extLst>
      <p:ext uri="{BB962C8B-B14F-4D97-AF65-F5344CB8AC3E}">
        <p14:creationId xmlns:p14="http://schemas.microsoft.com/office/powerpoint/2010/main" val="7548710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DE54-2345-EA2A-90F7-2387DEC2304A}"/>
              </a:ext>
            </a:extLst>
          </p:cNvPr>
          <p:cNvSpPr>
            <a:spLocks noGrp="1"/>
          </p:cNvSpPr>
          <p:nvPr>
            <p:ph type="title"/>
          </p:nvPr>
        </p:nvSpPr>
        <p:spPr/>
        <p:txBody>
          <a:bodyPr/>
          <a:lstStyle/>
          <a:p>
            <a:r>
              <a:rPr lang="en-US"/>
              <a:t>Works Cited</a:t>
            </a:r>
          </a:p>
        </p:txBody>
      </p:sp>
      <p:sp>
        <p:nvSpPr>
          <p:cNvPr id="3" name="Content Placeholder 2">
            <a:extLst>
              <a:ext uri="{FF2B5EF4-FFF2-40B4-BE49-F238E27FC236}">
                <a16:creationId xmlns:a16="http://schemas.microsoft.com/office/drawing/2014/main" id="{E854806C-FF09-20C3-EBC8-4F0A66ECBB12}"/>
              </a:ext>
            </a:extLst>
          </p:cNvPr>
          <p:cNvSpPr>
            <a:spLocks noGrp="1"/>
          </p:cNvSpPr>
          <p:nvPr>
            <p:ph sz="quarter" idx="13"/>
          </p:nvPr>
        </p:nvSpPr>
        <p:spPr>
          <a:xfrm>
            <a:off x="429768" y="1828800"/>
            <a:ext cx="10890374" cy="4270248"/>
          </a:xfrm>
        </p:spPr>
        <p:txBody>
          <a:bodyPr>
            <a:normAutofit/>
          </a:bodyPr>
          <a:lstStyle/>
          <a:p>
            <a:r>
              <a:rPr lang="en-US"/>
              <a:t>Fonseca, R., Mullen, K. J., </a:t>
            </a:r>
            <a:r>
              <a:rPr lang="en-US" err="1"/>
              <a:t>Zamarro</a:t>
            </a:r>
            <a:r>
              <a:rPr lang="en-US"/>
              <a:t>, G., &amp; </a:t>
            </a:r>
            <a:r>
              <a:rPr lang="en-US" err="1"/>
              <a:t>Zissimopoulos</a:t>
            </a:r>
            <a:r>
              <a:rPr lang="en-US"/>
              <a:t>, J. (2012). What Explains the Gender Gap in Financial Literacy? The Role of Household Decision Making. Journal of Consumer Affairs, 90-106.</a:t>
            </a:r>
          </a:p>
          <a:p>
            <a:r>
              <a:rPr lang="en-US"/>
              <a:t>Hayes, A. (2025, April 21). Investopedia. Retrieved from Investopedia: https://www.investopedia.com/terms/l/life-cycle-hypothesis.asp</a:t>
            </a:r>
          </a:p>
          <a:p>
            <a:r>
              <a:rPr lang="en-US"/>
              <a:t>Keith, T. Z. (2015). Multiple Regression and Beyond. 188-191.</a:t>
            </a:r>
          </a:p>
          <a:p>
            <a:r>
              <a:rPr lang="en-US"/>
              <a:t>Sajid, M., &amp; al, e. (2024). Financial literacy, confidence and well-being: The mediating role of financial behavior. ELSEVIER.</a:t>
            </a:r>
          </a:p>
          <a:p>
            <a:r>
              <a:rPr lang="en-US"/>
              <a:t>Sajid, M., Mushtaq, R., Murtaza, G., Yahiaoui, D., &amp; Pereira, V. (2024). Financial literacy, confidence and well-being: The mediating role of financial behavior. </a:t>
            </a:r>
            <a:r>
              <a:rPr lang="en-US" err="1"/>
              <a:t>sciencedirect</a:t>
            </a:r>
            <a:r>
              <a:rPr lang="en-US"/>
              <a:t>.</a:t>
            </a:r>
          </a:p>
          <a:p>
            <a:r>
              <a:rPr lang="en-US"/>
              <a:t>Subramanian, A. (2024, September 30). Causal Inference — Double Machine Learning.</a:t>
            </a:r>
          </a:p>
          <a:p>
            <a:endParaRPr lang="en-US"/>
          </a:p>
          <a:p>
            <a:endParaRPr lang="en-US"/>
          </a:p>
        </p:txBody>
      </p:sp>
      <p:sp>
        <p:nvSpPr>
          <p:cNvPr id="4" name="Date Placeholder 3">
            <a:extLst>
              <a:ext uri="{FF2B5EF4-FFF2-40B4-BE49-F238E27FC236}">
                <a16:creationId xmlns:a16="http://schemas.microsoft.com/office/drawing/2014/main" id="{E04D1DE5-7916-ADD8-819F-F2A3077387E6}"/>
              </a:ext>
            </a:extLst>
          </p:cNvPr>
          <p:cNvSpPr>
            <a:spLocks noGrp="1"/>
          </p:cNvSpPr>
          <p:nvPr>
            <p:ph type="dt" sz="half" idx="10"/>
          </p:nvPr>
        </p:nvSpPr>
        <p:spPr/>
        <p:txBody>
          <a:bodyPr/>
          <a:lstStyle/>
          <a:p>
            <a:fld id="{97C38B47-093E-417D-A1C3-81EEF797AC69}" type="datetime1">
              <a:rPr lang="en-US" smtClean="0"/>
              <a:t>12/8/2025</a:t>
            </a:fld>
            <a:endParaRPr lang="en-US"/>
          </a:p>
        </p:txBody>
      </p:sp>
      <p:sp>
        <p:nvSpPr>
          <p:cNvPr id="5" name="Footer Placeholder 4">
            <a:extLst>
              <a:ext uri="{FF2B5EF4-FFF2-40B4-BE49-F238E27FC236}">
                <a16:creationId xmlns:a16="http://schemas.microsoft.com/office/drawing/2014/main" id="{BE97EE39-1704-1293-84A0-A01D005EAE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7BAAF1E-BEA7-2738-F77B-A3A7E1B37A18}"/>
              </a:ext>
            </a:extLst>
          </p:cNvPr>
          <p:cNvSpPr>
            <a:spLocks noGrp="1"/>
          </p:cNvSpPr>
          <p:nvPr>
            <p:ph type="sldNum" sz="quarter" idx="12"/>
          </p:nvPr>
        </p:nvSpPr>
        <p:spPr/>
        <p:txBody>
          <a:bodyPr/>
          <a:lstStyle/>
          <a:p>
            <a:fld id="{CC057153-B650-4DEB-B370-79DDCFDCE934}" type="slidenum">
              <a:rPr lang="en-US" smtClean="0"/>
              <a:t>25</a:t>
            </a:fld>
            <a:endParaRPr lang="en-US"/>
          </a:p>
        </p:txBody>
      </p:sp>
    </p:spTree>
    <p:extLst>
      <p:ext uri="{BB962C8B-B14F-4D97-AF65-F5344CB8AC3E}">
        <p14:creationId xmlns:p14="http://schemas.microsoft.com/office/powerpoint/2010/main" val="1771066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A126-A481-FDFF-C7A6-046800D5860B}"/>
              </a:ext>
            </a:extLst>
          </p:cNvPr>
          <p:cNvSpPr>
            <a:spLocks noGrp="1"/>
          </p:cNvSpPr>
          <p:nvPr>
            <p:ph type="title"/>
          </p:nvPr>
        </p:nvSpPr>
        <p:spPr/>
        <p:txBody>
          <a:bodyPr/>
          <a:lstStyle/>
          <a:p>
            <a:r>
              <a:rPr lang="en-US"/>
              <a:t>Appendix</a:t>
            </a:r>
          </a:p>
        </p:txBody>
      </p:sp>
      <p:sp>
        <p:nvSpPr>
          <p:cNvPr id="3" name="Content Placeholder 2">
            <a:extLst>
              <a:ext uri="{FF2B5EF4-FFF2-40B4-BE49-F238E27FC236}">
                <a16:creationId xmlns:a16="http://schemas.microsoft.com/office/drawing/2014/main" id="{84DDDB4E-DFEF-6D48-67F4-57E3CD0E3F42}"/>
              </a:ext>
            </a:extLst>
          </p:cNvPr>
          <p:cNvSpPr>
            <a:spLocks noGrp="1"/>
          </p:cNvSpPr>
          <p:nvPr>
            <p:ph sz="quarter" idx="13"/>
          </p:nvPr>
        </p:nvSpPr>
        <p:spPr/>
        <p:txBody>
          <a:bodyPr/>
          <a:lstStyle/>
          <a:p>
            <a:endParaRPr lang="en-US"/>
          </a:p>
        </p:txBody>
      </p:sp>
      <p:sp>
        <p:nvSpPr>
          <p:cNvPr id="4" name="Date Placeholder 3">
            <a:extLst>
              <a:ext uri="{FF2B5EF4-FFF2-40B4-BE49-F238E27FC236}">
                <a16:creationId xmlns:a16="http://schemas.microsoft.com/office/drawing/2014/main" id="{EF458D8D-6D7B-28C3-3199-1B7500E67FBE}"/>
              </a:ext>
            </a:extLst>
          </p:cNvPr>
          <p:cNvSpPr>
            <a:spLocks noGrp="1"/>
          </p:cNvSpPr>
          <p:nvPr>
            <p:ph type="dt" sz="half" idx="10"/>
          </p:nvPr>
        </p:nvSpPr>
        <p:spPr/>
        <p:txBody>
          <a:bodyPr/>
          <a:lstStyle/>
          <a:p>
            <a:fld id="{97C38B47-093E-417D-A1C3-81EEF797AC69}" type="datetime1">
              <a:rPr lang="en-US" smtClean="0"/>
              <a:t>12/8/2025</a:t>
            </a:fld>
            <a:endParaRPr lang="en-US"/>
          </a:p>
        </p:txBody>
      </p:sp>
      <p:sp>
        <p:nvSpPr>
          <p:cNvPr id="5" name="Footer Placeholder 4">
            <a:extLst>
              <a:ext uri="{FF2B5EF4-FFF2-40B4-BE49-F238E27FC236}">
                <a16:creationId xmlns:a16="http://schemas.microsoft.com/office/drawing/2014/main" id="{1585B88F-0FDB-79B5-6FF9-2F301387CE0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034212-7D4A-E049-C161-F859937B12C3}"/>
              </a:ext>
            </a:extLst>
          </p:cNvPr>
          <p:cNvSpPr>
            <a:spLocks noGrp="1"/>
          </p:cNvSpPr>
          <p:nvPr>
            <p:ph type="sldNum" sz="quarter" idx="12"/>
          </p:nvPr>
        </p:nvSpPr>
        <p:spPr/>
        <p:txBody>
          <a:bodyPr/>
          <a:lstStyle/>
          <a:p>
            <a:fld id="{CC057153-B650-4DEB-B370-79DDCFDCE934}" type="slidenum">
              <a:rPr lang="en-US" smtClean="0"/>
              <a:t>26</a:t>
            </a:fld>
            <a:endParaRPr lang="en-US"/>
          </a:p>
        </p:txBody>
      </p:sp>
    </p:spTree>
    <p:extLst>
      <p:ext uri="{BB962C8B-B14F-4D97-AF65-F5344CB8AC3E}">
        <p14:creationId xmlns:p14="http://schemas.microsoft.com/office/powerpoint/2010/main" val="70886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CD143-95D1-C9B2-03BD-F76380D80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E4744-EF7F-270D-37EB-A3DAECB50984}"/>
              </a:ext>
            </a:extLst>
          </p:cNvPr>
          <p:cNvSpPr>
            <a:spLocks noGrp="1"/>
          </p:cNvSpPr>
          <p:nvPr>
            <p:ph type="title"/>
          </p:nvPr>
        </p:nvSpPr>
        <p:spPr>
          <a:xfrm>
            <a:off x="8374879" y="962526"/>
            <a:ext cx="3273552" cy="1149738"/>
          </a:xfrm>
        </p:spPr>
        <p:txBody>
          <a:bodyPr vert="horz" lIns="91440" tIns="45720" rIns="91440" bIns="45720" rtlCol="0" anchor="b">
            <a:normAutofit/>
          </a:bodyPr>
          <a:lstStyle/>
          <a:p>
            <a:r>
              <a:rPr lang="en-US" b="0" kern="1200" cap="all" baseline="0">
                <a:latin typeface="+mj-lt"/>
                <a:ea typeface="+mj-ea"/>
                <a:cs typeface="+mj-cs"/>
              </a:rPr>
              <a:t>Sensitivity Analysis</a:t>
            </a:r>
          </a:p>
        </p:txBody>
      </p:sp>
      <p:sp>
        <p:nvSpPr>
          <p:cNvPr id="8" name="TextBox 7">
            <a:extLst>
              <a:ext uri="{FF2B5EF4-FFF2-40B4-BE49-F238E27FC236}">
                <a16:creationId xmlns:a16="http://schemas.microsoft.com/office/drawing/2014/main" id="{A015847E-260F-2B6E-9ECF-30FC9828132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82652" y="2533067"/>
            <a:ext cx="3273552" cy="3536654"/>
          </a:xfrm>
          <a:prstGeom prst="rect">
            <a:avLst/>
          </a:prstGeom>
        </p:spPr>
        <p:txBody>
          <a:bodyPr>
            <a:normAutofit fontScale="92500" lnSpcReduction="10000"/>
          </a:bodyPr>
          <a:lstStyle/>
          <a:p>
            <a:pPr marL="0" indent="0">
              <a:lnSpc>
                <a:spcPct val="90000"/>
              </a:lnSpc>
              <a:spcBef>
                <a:spcPts val="2500"/>
              </a:spcBef>
              <a:spcAft>
                <a:spcPts val="600"/>
              </a:spcAft>
              <a:buFont typeface="Arial" panose="020B0604020202020204" pitchFamily="34" charset="0"/>
              <a:buNone/>
            </a:pPr>
            <a:r>
              <a:rPr lang="en-US" sz="1400" b="1"/>
              <a:t>ATE Change by Removing 3-Month Emergency Funds</a:t>
            </a:r>
          </a:p>
          <a:p>
            <a:r>
              <a:rPr lang="en-US" sz="1400"/>
              <a:t> By removing “Emergency_funds_3_month_xxx” features, we discover a favorable increase in the ATE</a:t>
            </a:r>
          </a:p>
          <a:p>
            <a:endParaRPr lang="en-US" sz="1400"/>
          </a:p>
          <a:p>
            <a:r>
              <a:rPr lang="en-US" sz="1400"/>
              <a:t>The ATE has switched signs and now reports a value of 0.29, matching the regression coefficient from our OLS model.</a:t>
            </a:r>
          </a:p>
          <a:p>
            <a:endParaRPr lang="en-US" sz="1400" b="1"/>
          </a:p>
          <a:p>
            <a:r>
              <a:rPr lang="en-US" sz="1400" b="1"/>
              <a:t>Omitted Variable bias</a:t>
            </a:r>
          </a:p>
          <a:p>
            <a:pPr marL="0" lvl="1">
              <a:lnSpc>
                <a:spcPct val="90000"/>
              </a:lnSpc>
              <a:spcBef>
                <a:spcPts val="1000"/>
              </a:spcBef>
              <a:spcAft>
                <a:spcPts val="600"/>
              </a:spcAft>
            </a:pPr>
            <a:r>
              <a:rPr lang="en-US" sz="1400"/>
              <a:t>This shows the impact of what omitted variable bias can cause, and why it I crucial when working with causal models to include all theorized confounders that affect both the treatment and the outcome of interest</a:t>
            </a:r>
          </a:p>
        </p:txBody>
      </p:sp>
      <p:sp>
        <p:nvSpPr>
          <p:cNvPr id="4" name="Date Placeholder 3">
            <a:extLst>
              <a:ext uri="{FF2B5EF4-FFF2-40B4-BE49-F238E27FC236}">
                <a16:creationId xmlns:a16="http://schemas.microsoft.com/office/drawing/2014/main" id="{45A3AB5F-7719-D2A3-2CF4-D87AF0F13215}"/>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0429FAE6-A95A-FF0E-D70D-3F485E2C6DD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62A5BF5-2D4B-5478-376C-00F29FD94134}"/>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27</a:t>
            </a:fld>
            <a:endParaRPr lang="en-US"/>
          </a:p>
        </p:txBody>
      </p:sp>
      <p:pic>
        <p:nvPicPr>
          <p:cNvPr id="3" name="Picture 2">
            <a:extLst>
              <a:ext uri="{FF2B5EF4-FFF2-40B4-BE49-F238E27FC236}">
                <a16:creationId xmlns:a16="http://schemas.microsoft.com/office/drawing/2014/main" id="{0349CB50-9314-7880-9705-4C35F9EFEC69}"/>
              </a:ext>
            </a:extLst>
          </p:cNvPr>
          <p:cNvPicPr>
            <a:picLocks noChangeAspect="1"/>
          </p:cNvPicPr>
          <p:nvPr/>
        </p:nvPicPr>
        <p:blipFill>
          <a:blip r:embed="rId3"/>
          <a:stretch>
            <a:fillRect/>
          </a:stretch>
        </p:blipFill>
        <p:spPr>
          <a:xfrm>
            <a:off x="314826" y="647700"/>
            <a:ext cx="7529763" cy="5562600"/>
          </a:xfrm>
          <a:prstGeom prst="rect">
            <a:avLst/>
          </a:prstGeom>
        </p:spPr>
      </p:pic>
    </p:spTree>
    <p:extLst>
      <p:ext uri="{BB962C8B-B14F-4D97-AF65-F5344CB8AC3E}">
        <p14:creationId xmlns:p14="http://schemas.microsoft.com/office/powerpoint/2010/main" val="22281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D9CC16-6482-F6CF-95AF-F2720A19A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40070-367D-4861-F85A-F09B7EA40A97}"/>
              </a:ext>
            </a:extLst>
          </p:cNvPr>
          <p:cNvSpPr>
            <a:spLocks noGrp="1"/>
          </p:cNvSpPr>
          <p:nvPr>
            <p:ph type="title"/>
          </p:nvPr>
        </p:nvSpPr>
        <p:spPr>
          <a:xfrm>
            <a:off x="2501840" y="55284"/>
            <a:ext cx="7188319" cy="722193"/>
          </a:xfrm>
        </p:spPr>
        <p:txBody>
          <a:bodyPr vert="horz" lIns="91440" tIns="45720" rIns="91440" bIns="45720" rtlCol="0" anchor="t">
            <a:normAutofit/>
          </a:bodyPr>
          <a:lstStyle/>
          <a:p>
            <a:r>
              <a:rPr lang="en-US" sz="2700" b="0" kern="1200" cap="all" baseline="0"/>
              <a:t>Exploratory Data Analysis</a:t>
            </a:r>
          </a:p>
        </p:txBody>
      </p:sp>
      <p:sp>
        <p:nvSpPr>
          <p:cNvPr id="13" name="Subtitle 2">
            <a:extLst>
              <a:ext uri="{FF2B5EF4-FFF2-40B4-BE49-F238E27FC236}">
                <a16:creationId xmlns:a16="http://schemas.microsoft.com/office/drawing/2014/main" id="{34AE2293-E239-850F-A806-71C270D64D21}"/>
              </a:ext>
            </a:extLst>
          </p:cNvPr>
          <p:cNvSpPr>
            <a:spLocks noGrp="1"/>
          </p:cNvSpPr>
          <p:nvPr>
            <p:ph sz="quarter" idx="14"/>
          </p:nvPr>
        </p:nvSpPr>
        <p:spPr>
          <a:xfrm>
            <a:off x="415375" y="4223942"/>
            <a:ext cx="4732256" cy="2240280"/>
          </a:xfrm>
        </p:spPr>
        <p:txBody>
          <a:bodyPr>
            <a:normAutofit fontScale="92500" lnSpcReduction="10000"/>
          </a:bodyPr>
          <a:lstStyle/>
          <a:p>
            <a:r>
              <a:rPr lang="en-US"/>
              <a:t> Reviewing the financial well-being composite metric, the density plot illustrates that financially literate individuals seem to follow a left-skewed distribution in that there is an increasing concentration of responses in higher levels of financial well-being.</a:t>
            </a:r>
          </a:p>
          <a:p>
            <a:endParaRPr lang="en-US"/>
          </a:p>
        </p:txBody>
      </p:sp>
      <p:sp>
        <p:nvSpPr>
          <p:cNvPr id="4" name="Date Placeholder 3">
            <a:extLst>
              <a:ext uri="{FF2B5EF4-FFF2-40B4-BE49-F238E27FC236}">
                <a16:creationId xmlns:a16="http://schemas.microsoft.com/office/drawing/2014/main" id="{E2965E1A-46E7-0A31-8427-A0693064455E}"/>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2D78E4B7-5FC3-4776-2634-2562ED35C968}"/>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rPr>
              <a:t>Sample Footer Text</a:t>
            </a:r>
          </a:p>
        </p:txBody>
      </p:sp>
      <p:sp>
        <p:nvSpPr>
          <p:cNvPr id="6" name="Slide Number Placeholder 5">
            <a:extLst>
              <a:ext uri="{FF2B5EF4-FFF2-40B4-BE49-F238E27FC236}">
                <a16:creationId xmlns:a16="http://schemas.microsoft.com/office/drawing/2014/main" id="{47081E5B-EC69-4761-3866-560A3FB6D82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28</a:t>
            </a:fld>
            <a:endParaRPr lang="en-US"/>
          </a:p>
        </p:txBody>
      </p:sp>
      <p:pic>
        <p:nvPicPr>
          <p:cNvPr id="14" name="Picture 13">
            <a:extLst>
              <a:ext uri="{FF2B5EF4-FFF2-40B4-BE49-F238E27FC236}">
                <a16:creationId xmlns:a16="http://schemas.microsoft.com/office/drawing/2014/main" id="{3ED1BA6B-CC12-B311-3E9D-E932F87006D8}"/>
              </a:ext>
            </a:extLst>
          </p:cNvPr>
          <p:cNvPicPr>
            <a:picLocks noChangeAspect="1"/>
          </p:cNvPicPr>
          <p:nvPr/>
        </p:nvPicPr>
        <p:blipFill>
          <a:blip r:embed="rId3"/>
          <a:stretch>
            <a:fillRect/>
          </a:stretch>
        </p:blipFill>
        <p:spPr>
          <a:xfrm>
            <a:off x="5564510" y="803779"/>
            <a:ext cx="6170247" cy="3127198"/>
          </a:xfrm>
          <a:prstGeom prst="rect">
            <a:avLst/>
          </a:prstGeom>
        </p:spPr>
      </p:pic>
      <p:pic>
        <p:nvPicPr>
          <p:cNvPr id="18" name="Picture 17" descr="A graph of financial wellbeing composite&#10;&#10;AI-generated content may be incorrect.">
            <a:extLst>
              <a:ext uri="{FF2B5EF4-FFF2-40B4-BE49-F238E27FC236}">
                <a16:creationId xmlns:a16="http://schemas.microsoft.com/office/drawing/2014/main" id="{E26CB40F-4481-3B7F-DC00-88D39AC0DD0B}"/>
              </a:ext>
            </a:extLst>
          </p:cNvPr>
          <p:cNvPicPr>
            <a:picLocks noChangeAspect="1"/>
          </p:cNvPicPr>
          <p:nvPr/>
        </p:nvPicPr>
        <p:blipFill>
          <a:blip r:embed="rId4"/>
          <a:stretch>
            <a:fillRect/>
          </a:stretch>
        </p:blipFill>
        <p:spPr>
          <a:xfrm>
            <a:off x="204431" y="628055"/>
            <a:ext cx="4943200" cy="3302923"/>
          </a:xfrm>
          <a:prstGeom prst="rect">
            <a:avLst/>
          </a:prstGeom>
        </p:spPr>
      </p:pic>
      <p:sp>
        <p:nvSpPr>
          <p:cNvPr id="19" name="Subtitle 2">
            <a:extLst>
              <a:ext uri="{FF2B5EF4-FFF2-40B4-BE49-F238E27FC236}">
                <a16:creationId xmlns:a16="http://schemas.microsoft.com/office/drawing/2014/main" id="{4DA1EA46-120F-6058-ED91-D22BC1417CA8}"/>
              </a:ext>
            </a:extLst>
          </p:cNvPr>
          <p:cNvSpPr txBox="1">
            <a:spLocks/>
          </p:cNvSpPr>
          <p:nvPr/>
        </p:nvSpPr>
        <p:spPr>
          <a:xfrm>
            <a:off x="5956125" y="4223942"/>
            <a:ext cx="5031746" cy="2240280"/>
          </a:xfrm>
          <a:prstGeom prst="rect">
            <a:avLst/>
          </a:prstGeom>
        </p:spPr>
        <p:txBody>
          <a:bodyPr vert="horz" lIns="91440" tIns="45720" rIns="91440" bIns="45720" rtlCol="0">
            <a:normAutofit/>
          </a:bodyPr>
          <a:lstStyle>
            <a:lvl1pPr marL="285750" indent="-28575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14350" indent="-28575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42950" indent="-28575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57250" indent="-17145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085850" indent="-17145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Focusing on the treatment groups, we find that for both groups, increasing educational attainment virtually always increases the median financial well-being scores.</a:t>
            </a:r>
          </a:p>
          <a:p>
            <a:endParaRPr lang="en-US"/>
          </a:p>
        </p:txBody>
      </p:sp>
    </p:spTree>
    <p:extLst>
      <p:ext uri="{BB962C8B-B14F-4D97-AF65-F5344CB8AC3E}">
        <p14:creationId xmlns:p14="http://schemas.microsoft.com/office/powerpoint/2010/main" val="1614801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2D21-6557-A0AB-7D29-2633842A3857}"/>
              </a:ext>
            </a:extLst>
          </p:cNvPr>
          <p:cNvSpPr>
            <a:spLocks noGrp="1"/>
          </p:cNvSpPr>
          <p:nvPr>
            <p:ph type="title"/>
          </p:nvPr>
        </p:nvSpPr>
        <p:spPr>
          <a:xfrm>
            <a:off x="431172" y="553616"/>
            <a:ext cx="7914087" cy="4008859"/>
          </a:xfrm>
        </p:spPr>
        <p:txBody>
          <a:bodyPr anchor="t">
            <a:normAutofit/>
          </a:bodyPr>
          <a:lstStyle/>
          <a:p>
            <a:r>
              <a:rPr lang="en-US"/>
              <a:t>Introduction to the Challenge and Application Area</a:t>
            </a:r>
          </a:p>
        </p:txBody>
      </p:sp>
      <p:sp>
        <p:nvSpPr>
          <p:cNvPr id="11" name="Text Placeholder 2">
            <a:extLst>
              <a:ext uri="{FF2B5EF4-FFF2-40B4-BE49-F238E27FC236}">
                <a16:creationId xmlns:a16="http://schemas.microsoft.com/office/drawing/2014/main" id="{87ECA241-D677-4369-E902-09B353D97903}"/>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8B74759B-414D-9F10-FEE0-AD9DB42FA282}"/>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3F0B6931-9E0A-5010-C1EB-4327B6540966}"/>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84D8D38-095B-0B6F-9E9A-598FB008B45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234440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D7F3-1000-EA18-1CDC-30C48E71B452}"/>
              </a:ext>
            </a:extLst>
          </p:cNvPr>
          <p:cNvSpPr>
            <a:spLocks noGrp="1"/>
          </p:cNvSpPr>
          <p:nvPr>
            <p:ph type="title"/>
          </p:nvPr>
        </p:nvSpPr>
        <p:spPr>
          <a:xfrm>
            <a:off x="431172" y="293302"/>
            <a:ext cx="11125032" cy="965101"/>
          </a:xfrm>
        </p:spPr>
        <p:txBody>
          <a:bodyPr anchor="b">
            <a:normAutofit/>
          </a:bodyPr>
          <a:lstStyle/>
          <a:p>
            <a:r>
              <a:rPr lang="en-US" sz="3000"/>
              <a:t>Current challenges faced in financial theory</a:t>
            </a:r>
          </a:p>
        </p:txBody>
      </p:sp>
      <p:sp>
        <p:nvSpPr>
          <p:cNvPr id="4" name="Date Placeholder 3">
            <a:extLst>
              <a:ext uri="{FF2B5EF4-FFF2-40B4-BE49-F238E27FC236}">
                <a16:creationId xmlns:a16="http://schemas.microsoft.com/office/drawing/2014/main" id="{80819820-AE21-E762-4BA7-0E725B13E597}"/>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B5192CDC-7734-3A7E-EA9C-DD915E62604C}"/>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D728935-7449-05B6-B4C6-6082EBCF1EE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4</a:t>
            </a:fld>
            <a:endParaRPr lang="en-US"/>
          </a:p>
        </p:txBody>
      </p:sp>
      <p:graphicFrame>
        <p:nvGraphicFramePr>
          <p:cNvPr id="7" name="Content Placeholder 7">
            <a:extLst>
              <a:ext uri="{FF2B5EF4-FFF2-40B4-BE49-F238E27FC236}">
                <a16:creationId xmlns:a16="http://schemas.microsoft.com/office/drawing/2014/main" id="{C7781BC4-2EA5-4553-B595-9E10A0EF000E}"/>
              </a:ext>
            </a:extLst>
          </p:cNvPr>
          <p:cNvGraphicFramePr>
            <a:graphicFrameLocks noGrp="1"/>
          </p:cNvGraphicFramePr>
          <p:nvPr>
            <p:ph idx="1"/>
            <p:extLst>
              <p:ext uri="{D42A27DB-BD31-4B8C-83A1-F6EECF244321}">
                <p14:modId xmlns:p14="http://schemas.microsoft.com/office/powerpoint/2010/main" val="186371265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280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A2F8-3A7D-84F0-B5A3-276003FD14D5}"/>
              </a:ext>
            </a:extLst>
          </p:cNvPr>
          <p:cNvSpPr>
            <a:spLocks noGrp="1"/>
          </p:cNvSpPr>
          <p:nvPr>
            <p:ph type="title"/>
          </p:nvPr>
        </p:nvSpPr>
        <p:spPr>
          <a:xfrm>
            <a:off x="8321040" y="603504"/>
            <a:ext cx="3401568" cy="1527048"/>
          </a:xfrm>
        </p:spPr>
        <p:txBody>
          <a:bodyPr vert="horz" lIns="91440" tIns="45720" rIns="91440" bIns="45720" rtlCol="0" anchor="b">
            <a:normAutofit fontScale="90000"/>
          </a:bodyPr>
          <a:lstStyle/>
          <a:p>
            <a:r>
              <a:rPr lang="en-US" sz="2500" b="0" kern="1200" cap="all" baseline="0">
                <a:latin typeface="+mj-lt"/>
                <a:ea typeface="+mj-ea"/>
                <a:cs typeface="+mj-cs"/>
              </a:rPr>
              <a:t>Defining Financial Literacy and Financial Well-being</a:t>
            </a:r>
          </a:p>
        </p:txBody>
      </p:sp>
      <p:pic>
        <p:nvPicPr>
          <p:cNvPr id="7" name="Content Placeholder 6" descr="Businessman holding a piggy bank  over hand drawn falling coins on blackboard.">
            <a:extLst>
              <a:ext uri="{FF2B5EF4-FFF2-40B4-BE49-F238E27FC236}">
                <a16:creationId xmlns:a16="http://schemas.microsoft.com/office/drawing/2014/main" id="{0F104376-99E2-48BF-83A5-E670E1186FF4}"/>
              </a:ext>
            </a:extLst>
          </p:cNvPr>
          <p:cNvPicPr>
            <a:picLocks noGrp="1" noChangeAspect="1"/>
          </p:cNvPicPr>
          <p:nvPr>
            <p:ph type="pic" sz="quarter" idx="15"/>
          </p:nvPr>
        </p:nvPicPr>
        <p:blipFill>
          <a:blip r:embed="rId3"/>
          <a:srcRect l="9352"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736EE57C-E017-4E8F-8401-09B1589EA29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fontScale="85000" lnSpcReduction="20000"/>
          </a:bodyPr>
          <a:lstStyle/>
          <a:p>
            <a:pPr marL="0" indent="0">
              <a:spcBef>
                <a:spcPts val="2500"/>
              </a:spcBef>
              <a:spcAft>
                <a:spcPts val="600"/>
              </a:spcAft>
              <a:buFont typeface="Arial" panose="020B0604020202020204" pitchFamily="34" charset="0"/>
              <a:buNone/>
            </a:pPr>
            <a:r>
              <a:rPr lang="en-US" sz="1400" b="1"/>
              <a:t>Meaning of Financial Literacy and Financial Well-Being</a:t>
            </a:r>
          </a:p>
          <a:p>
            <a:pPr marL="0" lvl="1" indent="0">
              <a:spcBef>
                <a:spcPts val="1000"/>
              </a:spcBef>
              <a:spcAft>
                <a:spcPts val="600"/>
              </a:spcAft>
              <a:buFont typeface="Arial" panose="020B0604020202020204" pitchFamily="34" charset="0"/>
              <a:buNone/>
            </a:pPr>
            <a:r>
              <a:rPr lang="en-US" sz="1400"/>
              <a:t>Financial literacy is a combination of awareness, knowledge, skills, attitude, and behaviors necessary to make sound financial decisions and ultimately achieve individual financial well-being (Atkinson &amp; Messy, 2011, p. 659).</a:t>
            </a:r>
          </a:p>
          <a:p>
            <a:pPr marL="0" lvl="1" indent="0">
              <a:spcBef>
                <a:spcPts val="1000"/>
              </a:spcBef>
              <a:spcAft>
                <a:spcPts val="600"/>
              </a:spcAft>
              <a:buFont typeface="Arial" panose="020B0604020202020204" pitchFamily="34" charset="0"/>
              <a:buNone/>
            </a:pPr>
            <a:r>
              <a:rPr lang="en-US" sz="1400"/>
              <a:t>Financial well-being is defined as a state where a person can fully meet current and ongoing financial obligations, feels secure about their financial future, and has the freedom to make choices that enhance their quality of life (CFPB, 2015, p. 18)</a:t>
            </a:r>
          </a:p>
          <a:p>
            <a:pPr marL="0" indent="0">
              <a:spcBef>
                <a:spcPts val="2500"/>
              </a:spcBef>
              <a:spcAft>
                <a:spcPts val="600"/>
              </a:spcAft>
              <a:buFont typeface="Arial" panose="020B0604020202020204" pitchFamily="34" charset="0"/>
              <a:buNone/>
            </a:pPr>
            <a:r>
              <a:rPr lang="en-US" sz="1400" b="1"/>
              <a:t>Importance in Decision-Making</a:t>
            </a:r>
          </a:p>
          <a:p>
            <a:pPr marL="0" lvl="1" indent="0">
              <a:spcBef>
                <a:spcPts val="1000"/>
              </a:spcBef>
              <a:spcAft>
                <a:spcPts val="600"/>
              </a:spcAft>
              <a:buFont typeface="Arial" panose="020B0604020202020204" pitchFamily="34" charset="0"/>
              <a:buNone/>
            </a:pPr>
            <a:r>
              <a:rPr lang="en-US" sz="1400"/>
              <a:t>Financial literacy improves individuals' ability to make informed financial decisions for better wellbeing.</a:t>
            </a:r>
          </a:p>
        </p:txBody>
      </p:sp>
      <p:sp>
        <p:nvSpPr>
          <p:cNvPr id="4" name="Date Placeholder 3">
            <a:extLst>
              <a:ext uri="{FF2B5EF4-FFF2-40B4-BE49-F238E27FC236}">
                <a16:creationId xmlns:a16="http://schemas.microsoft.com/office/drawing/2014/main" id="{222F7E15-6C06-1837-B102-A970F82272E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75EB7A43-2317-C27B-4A42-A5BED7144B0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C6A93294-4803-9C74-7B79-E105F445A204}"/>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423693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5EF6-C9EB-8893-9104-3E8924AF5C62}"/>
              </a:ext>
            </a:extLst>
          </p:cNvPr>
          <p:cNvSpPr>
            <a:spLocks noGrp="1"/>
          </p:cNvSpPr>
          <p:nvPr>
            <p:ph type="title"/>
          </p:nvPr>
        </p:nvSpPr>
        <p:spPr>
          <a:xfrm>
            <a:off x="8311896" y="236782"/>
            <a:ext cx="3273552" cy="1947672"/>
          </a:xfrm>
        </p:spPr>
        <p:txBody>
          <a:bodyPr vert="horz" lIns="91440" tIns="45720" rIns="91440" bIns="45720" rtlCol="0" anchor="b">
            <a:normAutofit/>
          </a:bodyPr>
          <a:lstStyle/>
          <a:p>
            <a:r>
              <a:rPr lang="en-US" sz="2700" b="0" kern="1200" cap="all" baseline="0">
                <a:latin typeface="+mj-lt"/>
                <a:ea typeface="+mj-ea"/>
                <a:cs typeface="+mj-cs"/>
              </a:rPr>
              <a:t>Current Gaps and Opportunities for Improvement</a:t>
            </a:r>
          </a:p>
        </p:txBody>
      </p:sp>
      <p:pic>
        <p:nvPicPr>
          <p:cNvPr id="7" name="Content Placeholder 6" descr="Young businessman examining stats at the office">
            <a:extLst>
              <a:ext uri="{FF2B5EF4-FFF2-40B4-BE49-F238E27FC236}">
                <a16:creationId xmlns:a16="http://schemas.microsoft.com/office/drawing/2014/main" id="{EEE97A02-51A6-45B4-AE5B-23FA0B820852}"/>
              </a:ext>
            </a:extLst>
          </p:cNvPr>
          <p:cNvPicPr>
            <a:picLocks noGrp="1" noChangeAspect="1"/>
          </p:cNvPicPr>
          <p:nvPr>
            <p:ph type="pic" sz="quarter" idx="15"/>
          </p:nvPr>
        </p:nvPicPr>
        <p:blipFill>
          <a:blip r:embed="rId3"/>
          <a:srcRect l="19323" r="1"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1A5E6D9-0A47-42F4-99DB-FDA2B1516F5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401984"/>
            <a:ext cx="3273552" cy="3997168"/>
          </a:xfrm>
          <a:prstGeom prst="rect">
            <a:avLst/>
          </a:prstGeom>
        </p:spPr>
        <p:txBody>
          <a:bodyPr>
            <a:noAutofit/>
          </a:bodyPr>
          <a:lstStyle/>
          <a:p>
            <a:pPr marL="0" indent="0">
              <a:lnSpc>
                <a:spcPct val="90000"/>
              </a:lnSpc>
              <a:spcBef>
                <a:spcPts val="2500"/>
              </a:spcBef>
              <a:spcAft>
                <a:spcPts val="600"/>
              </a:spcAft>
              <a:buFont typeface="Arial" panose="020B0604020202020204" pitchFamily="34" charset="0"/>
              <a:buNone/>
            </a:pPr>
            <a:r>
              <a:rPr lang="en-US" sz="1000" b="1"/>
              <a:t>Financial Literacy Gap</a:t>
            </a:r>
          </a:p>
          <a:p>
            <a:pPr marL="0" lvl="1" indent="0">
              <a:lnSpc>
                <a:spcPct val="90000"/>
              </a:lnSpc>
              <a:spcBef>
                <a:spcPts val="1000"/>
              </a:spcBef>
              <a:spcAft>
                <a:spcPts val="600"/>
              </a:spcAft>
              <a:buFont typeface="Arial" panose="020B0604020202020204" pitchFamily="34" charset="0"/>
              <a:buNone/>
            </a:pPr>
            <a:r>
              <a:rPr lang="en-US" sz="1000"/>
              <a:t>About a third of individuals in the US are not financially literate, based on the most recent National Financial Capabilities Survey</a:t>
            </a:r>
          </a:p>
          <a:p>
            <a:pPr marL="0" lvl="1">
              <a:lnSpc>
                <a:spcPct val="90000"/>
              </a:lnSpc>
              <a:spcBef>
                <a:spcPts val="1000"/>
              </a:spcBef>
              <a:spcAft>
                <a:spcPts val="600"/>
              </a:spcAft>
            </a:pPr>
            <a:r>
              <a:rPr lang="en-US" sz="1000" b="1"/>
              <a:t>Financial Well-being Gap</a:t>
            </a:r>
            <a:endParaRPr lang="en-US" sz="1000"/>
          </a:p>
          <a:p>
            <a:pPr marL="0" lvl="1" indent="0">
              <a:lnSpc>
                <a:spcPct val="90000"/>
              </a:lnSpc>
              <a:spcBef>
                <a:spcPts val="1000"/>
              </a:spcBef>
              <a:spcAft>
                <a:spcPts val="600"/>
              </a:spcAft>
              <a:buFont typeface="Arial" panose="020B0604020202020204" pitchFamily="34" charset="0"/>
              <a:buNone/>
            </a:pPr>
            <a:r>
              <a:rPr lang="en-US" sz="1000"/>
              <a:t>Low financial literacy is severe in certain demographics, including low income individuals, those who have low education attainment, and women. </a:t>
            </a:r>
          </a:p>
          <a:p>
            <a:pPr marL="0" lvl="1" indent="0">
              <a:lnSpc>
                <a:spcPct val="90000"/>
              </a:lnSpc>
              <a:spcBef>
                <a:spcPts val="1000"/>
              </a:spcBef>
              <a:spcAft>
                <a:spcPts val="600"/>
              </a:spcAft>
              <a:buFont typeface="Arial" panose="020B0604020202020204" pitchFamily="34" charset="0"/>
              <a:buNone/>
            </a:pPr>
            <a:r>
              <a:rPr lang="en-US" sz="1000"/>
              <a:t>This may be attributed to the overall lower levels of financial literacy in these groups than their counterparts</a:t>
            </a:r>
          </a:p>
          <a:p>
            <a:pPr marL="0" indent="0">
              <a:lnSpc>
                <a:spcPct val="90000"/>
              </a:lnSpc>
              <a:spcBef>
                <a:spcPts val="2500"/>
              </a:spcBef>
              <a:spcAft>
                <a:spcPts val="600"/>
              </a:spcAft>
              <a:buFont typeface="Arial" panose="020B0604020202020204" pitchFamily="34" charset="0"/>
              <a:buNone/>
            </a:pPr>
            <a:r>
              <a:rPr lang="en-US" sz="1000" b="1"/>
              <a:t>Opportunity for Intervention</a:t>
            </a:r>
          </a:p>
          <a:p>
            <a:pPr marL="0" lvl="1" indent="0">
              <a:lnSpc>
                <a:spcPct val="90000"/>
              </a:lnSpc>
              <a:spcBef>
                <a:spcPts val="1000"/>
              </a:spcBef>
              <a:spcAft>
                <a:spcPts val="600"/>
              </a:spcAft>
              <a:buFont typeface="Arial" panose="020B0604020202020204" pitchFamily="34" charset="0"/>
              <a:buNone/>
            </a:pPr>
            <a:r>
              <a:rPr lang="en-US" sz="1000"/>
              <a:t>There is a strong need for targeted programs to improve financial literacy and overall financial wellbeing.</a:t>
            </a:r>
          </a:p>
        </p:txBody>
      </p:sp>
      <p:sp>
        <p:nvSpPr>
          <p:cNvPr id="4" name="Date Placeholder 3">
            <a:extLst>
              <a:ext uri="{FF2B5EF4-FFF2-40B4-BE49-F238E27FC236}">
                <a16:creationId xmlns:a16="http://schemas.microsoft.com/office/drawing/2014/main" id="{9F496D3B-B376-6E80-AB9C-0B1BF8040FC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14164052-B52F-AC69-6AAA-5E4AE2C26FA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928AF65-D1F9-27FE-CEAC-E374A5AB81B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243478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1619-10C0-22FD-C8A6-F5A7D5914DD6}"/>
              </a:ext>
            </a:extLst>
          </p:cNvPr>
          <p:cNvSpPr>
            <a:spLocks noGrp="1"/>
          </p:cNvSpPr>
          <p:nvPr>
            <p:ph type="title"/>
          </p:nvPr>
        </p:nvSpPr>
        <p:spPr>
          <a:xfrm>
            <a:off x="431172" y="553616"/>
            <a:ext cx="7914087" cy="4008859"/>
          </a:xfrm>
        </p:spPr>
        <p:txBody>
          <a:bodyPr anchor="t">
            <a:normAutofit/>
          </a:bodyPr>
          <a:lstStyle/>
          <a:p>
            <a:r>
              <a:rPr lang="en-US"/>
              <a:t>Societal Impact and Actionable Use Cases</a:t>
            </a:r>
          </a:p>
        </p:txBody>
      </p:sp>
      <p:sp>
        <p:nvSpPr>
          <p:cNvPr id="11" name="Text Placeholder 2">
            <a:extLst>
              <a:ext uri="{FF2B5EF4-FFF2-40B4-BE49-F238E27FC236}">
                <a16:creationId xmlns:a16="http://schemas.microsoft.com/office/drawing/2014/main" id="{729CD107-024F-205A-1FF1-3D91074426AB}"/>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26236CD2-AA8A-66DA-6EAC-0147D5E81C72}"/>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1AFF387E-4D5F-9640-8625-61411D4271D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4A74ECC-9BBA-800A-F15C-299DA0F67C03}"/>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377062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98D1-4D21-9837-D517-81F75D7E3F26}"/>
              </a:ext>
            </a:extLst>
          </p:cNvPr>
          <p:cNvSpPr>
            <a:spLocks noGrp="1"/>
          </p:cNvSpPr>
          <p:nvPr>
            <p:ph type="title"/>
          </p:nvPr>
        </p:nvSpPr>
        <p:spPr>
          <a:xfrm>
            <a:off x="431172" y="293302"/>
            <a:ext cx="11125032" cy="965101"/>
          </a:xfrm>
        </p:spPr>
        <p:txBody>
          <a:bodyPr anchor="b">
            <a:normAutofit/>
          </a:bodyPr>
          <a:lstStyle/>
          <a:p>
            <a:r>
              <a:rPr lang="en-US" sz="3000"/>
              <a:t>How Financial Literacy Drives Key Policy-makers Outcomes</a:t>
            </a:r>
          </a:p>
        </p:txBody>
      </p:sp>
      <p:sp>
        <p:nvSpPr>
          <p:cNvPr id="4" name="Date Placeholder 3">
            <a:extLst>
              <a:ext uri="{FF2B5EF4-FFF2-40B4-BE49-F238E27FC236}">
                <a16:creationId xmlns:a16="http://schemas.microsoft.com/office/drawing/2014/main" id="{8C83C1F6-4018-2CDD-6984-412B23AA7C80}"/>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B7E0F30F-5F11-26BF-425D-E4B41087929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172D67C-50DA-6C13-245D-9478DD41366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8</a:t>
            </a:fld>
            <a:endParaRPr lang="en-US"/>
          </a:p>
        </p:txBody>
      </p:sp>
      <p:graphicFrame>
        <p:nvGraphicFramePr>
          <p:cNvPr id="7" name="Content Placeholder 7">
            <a:extLst>
              <a:ext uri="{FF2B5EF4-FFF2-40B4-BE49-F238E27FC236}">
                <a16:creationId xmlns:a16="http://schemas.microsoft.com/office/drawing/2014/main" id="{4A58E1AD-03D1-4891-859C-BF918A00DEEF}"/>
              </a:ext>
            </a:extLst>
          </p:cNvPr>
          <p:cNvGraphicFramePr>
            <a:graphicFrameLocks noGrp="1"/>
          </p:cNvGraphicFramePr>
          <p:nvPr>
            <p:ph idx="1"/>
            <p:extLst>
              <p:ext uri="{D42A27DB-BD31-4B8C-83A1-F6EECF244321}">
                <p14:modId xmlns:p14="http://schemas.microsoft.com/office/powerpoint/2010/main" val="165130609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2851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D947-FE9F-B1F9-8CC7-858BE27E8628}"/>
              </a:ext>
            </a:extLst>
          </p:cNvPr>
          <p:cNvSpPr>
            <a:spLocks noGrp="1"/>
          </p:cNvSpPr>
          <p:nvPr>
            <p:ph type="title"/>
          </p:nvPr>
        </p:nvSpPr>
        <p:spPr>
          <a:xfrm>
            <a:off x="431172" y="553617"/>
            <a:ext cx="7914087" cy="2875384"/>
          </a:xfrm>
        </p:spPr>
        <p:txBody>
          <a:bodyPr anchor="t">
            <a:normAutofit/>
          </a:bodyPr>
          <a:lstStyle/>
          <a:p>
            <a:r>
              <a:rPr lang="en-US" sz="5600"/>
              <a:t>Machine Learning Approach to Causal Inference</a:t>
            </a:r>
          </a:p>
        </p:txBody>
      </p:sp>
      <p:sp>
        <p:nvSpPr>
          <p:cNvPr id="11" name="Text Placeholder 2">
            <a:extLst>
              <a:ext uri="{FF2B5EF4-FFF2-40B4-BE49-F238E27FC236}">
                <a16:creationId xmlns:a16="http://schemas.microsoft.com/office/drawing/2014/main" id="{05122E27-D52C-5CCD-B63F-5EA34B61E954}"/>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CA195A2A-44F1-17EE-60BE-2BBE9E39D3FC}"/>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12/8/2025</a:t>
            </a:fld>
            <a:endParaRPr lang="en-US"/>
          </a:p>
        </p:txBody>
      </p:sp>
      <p:sp>
        <p:nvSpPr>
          <p:cNvPr id="5" name="Footer Placeholder 4">
            <a:extLst>
              <a:ext uri="{FF2B5EF4-FFF2-40B4-BE49-F238E27FC236}">
                <a16:creationId xmlns:a16="http://schemas.microsoft.com/office/drawing/2014/main" id="{049F14D4-1CBD-5066-4DF1-6FEB8FE539B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150AE88-41A9-D8F6-2DB4-8902497652F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136505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25</Notes>
  <HiddenSlides>1</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OasisVTI</vt:lpstr>
      <vt:lpstr>Causal Inference on the Impact of Financial Literacy on Financial Wellbeing</vt:lpstr>
      <vt:lpstr>Agenda Items</vt:lpstr>
      <vt:lpstr>Introduction to the Challenge and Application Area</vt:lpstr>
      <vt:lpstr>Current challenges faced in financial theory</vt:lpstr>
      <vt:lpstr>Defining Financial Literacy and Financial Well-being</vt:lpstr>
      <vt:lpstr>Current Gaps and Opportunities for Improvement</vt:lpstr>
      <vt:lpstr>Societal Impact and Actionable Use Cases</vt:lpstr>
      <vt:lpstr>How Financial Literacy Drives Key Policy-makers Outcomes</vt:lpstr>
      <vt:lpstr>Machine Learning Approach to Causal Inference</vt:lpstr>
      <vt:lpstr>General Casual Inference Framework</vt:lpstr>
      <vt:lpstr>Machine learing Casual Inference Framework</vt:lpstr>
      <vt:lpstr>Introduction to the data and baseline modeling</vt:lpstr>
      <vt:lpstr>Description of Data Sources</vt:lpstr>
      <vt:lpstr>Features Included</vt:lpstr>
      <vt:lpstr>Description of Data Sources and Modeling Techniques</vt:lpstr>
      <vt:lpstr>Feature Engineering</vt:lpstr>
      <vt:lpstr>Exploratory Data Analysis</vt:lpstr>
      <vt:lpstr>Exploratory Data Analysis</vt:lpstr>
      <vt:lpstr>Baseline Modeling</vt:lpstr>
      <vt:lpstr>Casual Inference</vt:lpstr>
      <vt:lpstr>Approach to Measuring Impact Using Causal Inference</vt:lpstr>
      <vt:lpstr>Key Findings: Strength of Causal Relationship</vt:lpstr>
      <vt:lpstr>Interpretation for Decision-Making</vt:lpstr>
      <vt:lpstr>Conclusion</vt:lpstr>
      <vt:lpstr>Works Cited</vt:lpstr>
      <vt:lpstr>Appendix</vt:lpstr>
      <vt:lpstr>Sensitivity Analysis</vt:lpstr>
      <vt:lpstr>Exploratory 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Roydan Cruz</dc:creator>
  <cp:revision>1</cp:revision>
  <dcterms:created xsi:type="dcterms:W3CDTF">2025-11-24T04:30:51Z</dcterms:created>
  <dcterms:modified xsi:type="dcterms:W3CDTF">2025-12-09T00:43:39Z</dcterms:modified>
</cp:coreProperties>
</file>